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8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8809-5370-BC47-8A33-5F248E0CD0EF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127-4AF6-D942-9BDA-C90A50336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8809-5370-BC47-8A33-5F248E0CD0EF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127-4AF6-D942-9BDA-C90A50336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8809-5370-BC47-8A33-5F248E0CD0EF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127-4AF6-D942-9BDA-C90A50336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8809-5370-BC47-8A33-5F248E0CD0EF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127-4AF6-D942-9BDA-C90A50336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8809-5370-BC47-8A33-5F248E0CD0EF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127-4AF6-D942-9BDA-C90A50336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8809-5370-BC47-8A33-5F248E0CD0EF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127-4AF6-D942-9BDA-C90A50336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8809-5370-BC47-8A33-5F248E0CD0EF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127-4AF6-D942-9BDA-C90A50336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8809-5370-BC47-8A33-5F248E0CD0EF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127-4AF6-D942-9BDA-C90A50336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8809-5370-BC47-8A33-5F248E0CD0EF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127-4AF6-D942-9BDA-C90A50336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8809-5370-BC47-8A33-5F248E0CD0EF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127-4AF6-D942-9BDA-C90A50336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8809-5370-BC47-8A33-5F248E0CD0EF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127-4AF6-D942-9BDA-C90A50336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58809-5370-BC47-8A33-5F248E0CD0EF}" type="datetimeFigureOut">
              <a:rPr lang="en-US" smtClean="0"/>
              <a:pPr/>
              <a:t>18/09/2011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9E127-4AF6-D942-9BDA-C90A50336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ave@create.aau.dk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en.net.nz/7/20071008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Video in 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Meredith</a:t>
            </a:r>
          </a:p>
          <a:p>
            <a:r>
              <a:rPr lang="en-US" dirty="0" smtClean="0">
                <a:hlinkClick r:id="rId2"/>
              </a:rPr>
              <a:t>dave@create.aau.dk</a:t>
            </a:r>
            <a:endParaRPr lang="en-US" dirty="0" smtClean="0"/>
          </a:p>
          <a:p>
            <a:r>
              <a:rPr lang="en-US" dirty="0" smtClean="0"/>
              <a:t>Aalborg University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291" y="238482"/>
            <a:ext cx="2348619" cy="1891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40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4: Read the image from the camera (Method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25938"/>
            <a:ext cx="8229600" cy="212028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 the </a:t>
            </a:r>
            <a:r>
              <a:rPr lang="en-US" dirty="0" smtClean="0"/>
              <a:t>Capture method </a:t>
            </a:r>
            <a:r>
              <a:rPr lang="en-US" b="1" dirty="0" smtClean="0"/>
              <a:t>available</a:t>
            </a:r>
            <a:r>
              <a:rPr lang="en-US" dirty="0" smtClean="0"/>
              <a:t>() to find out if there is an image available to be read</a:t>
            </a:r>
          </a:p>
          <a:p>
            <a:pPr lvl="1"/>
            <a:r>
              <a:rPr lang="en-US" dirty="0" smtClean="0"/>
              <a:t>returns true if there is, false if there isn’t</a:t>
            </a:r>
          </a:p>
          <a:p>
            <a:r>
              <a:rPr lang="en-US" dirty="0" smtClean="0"/>
              <a:t>If there is an image available to be read, then use </a:t>
            </a:r>
            <a:r>
              <a:rPr lang="en-US" b="1" dirty="0" smtClean="0"/>
              <a:t>read()</a:t>
            </a:r>
            <a:r>
              <a:rPr lang="en-US" dirty="0" smtClean="0"/>
              <a:t> to read the image into memory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17638"/>
            <a:ext cx="3962400" cy="2908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4: Read the image from the camera (Method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2048" y="1600200"/>
            <a:ext cx="3304752" cy="4525963"/>
          </a:xfrm>
        </p:spPr>
        <p:txBody>
          <a:bodyPr/>
          <a:lstStyle/>
          <a:p>
            <a:r>
              <a:rPr lang="en-US" dirty="0" smtClean="0"/>
              <a:t>Override the </a:t>
            </a:r>
            <a:r>
              <a:rPr lang="en-US" dirty="0" err="1" smtClean="0"/>
              <a:t>captureEvent</a:t>
            </a:r>
            <a:r>
              <a:rPr lang="en-US" dirty="0" smtClean="0"/>
              <a:t>() callback function which is automatically called whenever there is a video capture event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4924848" cy="37490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20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5: Display the video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3911"/>
            <a:ext cx="8229600" cy="1262252"/>
          </a:xfrm>
        </p:spPr>
        <p:txBody>
          <a:bodyPr/>
          <a:lstStyle/>
          <a:p>
            <a:r>
              <a:rPr lang="en-US" dirty="0" smtClean="0"/>
              <a:t>A Capture object can be treated like a </a:t>
            </a:r>
            <a:r>
              <a:rPr lang="en-US" dirty="0" err="1" smtClean="0"/>
              <a:t>PImage</a:t>
            </a:r>
            <a:r>
              <a:rPr lang="en-US" dirty="0" smtClean="0"/>
              <a:t> and displayed using the image() function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46727"/>
            <a:ext cx="8229600" cy="39171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Manipulating a video image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4581540" cy="3814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740" y="1600200"/>
            <a:ext cx="2123353" cy="1707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931" y="2163199"/>
            <a:ext cx="2100869" cy="1695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740" y="3308115"/>
            <a:ext cx="2123353" cy="1733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931" y="3858293"/>
            <a:ext cx="2100869" cy="1695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8739" y="5041194"/>
            <a:ext cx="2123353" cy="17289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972"/>
            <a:ext cx="8229600" cy="6060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Captures can be treated as </a:t>
            </a:r>
            <a:r>
              <a:rPr lang="en-US" dirty="0" err="1" smtClean="0"/>
              <a:t>PImages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3886" y="1600200"/>
            <a:ext cx="2662914" cy="4525963"/>
          </a:xfrm>
        </p:spPr>
        <p:txBody>
          <a:bodyPr/>
          <a:lstStyle/>
          <a:p>
            <a:r>
              <a:rPr lang="en-US" dirty="0" smtClean="0"/>
              <a:t>Anything that can be done to a </a:t>
            </a:r>
            <a:r>
              <a:rPr lang="en-US" dirty="0" err="1" smtClean="0"/>
              <a:t>PImage</a:t>
            </a:r>
            <a:r>
              <a:rPr lang="en-US" dirty="0" smtClean="0"/>
              <a:t>, can be done to a Capture object!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58225"/>
            <a:ext cx="4895202" cy="59772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Recorded Video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5003800" cy="40767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31682" y="1191230"/>
            <a:ext cx="1966754" cy="1043488"/>
          </a:xfrm>
          <a:prstGeom prst="wedgeRoundRectCallout">
            <a:avLst>
              <a:gd name="adj1" fmla="val -257405"/>
              <a:gd name="adj2" fmla="val 5388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Declare Movie object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832830" y="2466744"/>
            <a:ext cx="1865606" cy="820376"/>
          </a:xfrm>
          <a:prstGeom prst="wedgeRoundRectCallout">
            <a:avLst>
              <a:gd name="adj1" fmla="val -73845"/>
              <a:gd name="adj2" fmla="val 4469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Initialize Movie object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461000" y="3674831"/>
            <a:ext cx="2180287" cy="943994"/>
          </a:xfrm>
          <a:prstGeom prst="wedgeRoundRectCallout">
            <a:avLst>
              <a:gd name="adj1" fmla="val -118256"/>
              <a:gd name="adj2" fmla="val -7083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 Movie playing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393820" y="5494339"/>
            <a:ext cx="1955515" cy="1172864"/>
          </a:xfrm>
          <a:prstGeom prst="wedgeRoundRectCallout">
            <a:avLst>
              <a:gd name="adj1" fmla="val -103415"/>
              <a:gd name="adj2" fmla="val -7618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 frame from movie when there is a movie event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596584" y="4949294"/>
            <a:ext cx="2124094" cy="1090088"/>
          </a:xfrm>
          <a:prstGeom prst="wedgeRoundRectCallout">
            <a:avLst>
              <a:gd name="adj1" fmla="val -156283"/>
              <a:gd name="adj2" fmla="val -11069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Display movie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Scrubbing forward and backwards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1619250"/>
            <a:ext cx="4673600" cy="36195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281905" y="4955966"/>
            <a:ext cx="3675020" cy="1168753"/>
          </a:xfrm>
          <a:prstGeom prst="wedgeRoundRectCallout">
            <a:avLst>
              <a:gd name="adj1" fmla="val -74961"/>
              <a:gd name="adj2" fmla="val -8365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Jumps to specified position in the movie. The argument is the number of seconds through the movie to which to jump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0112"/>
          </a:xfrm>
        </p:spPr>
        <p:txBody>
          <a:bodyPr/>
          <a:lstStyle/>
          <a:p>
            <a:r>
              <a:rPr lang="en-US" dirty="0" smtClean="0"/>
              <a:t>Software mirrors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4158" y="1600200"/>
            <a:ext cx="2932641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Take the live input from the camera and use this to produce a processed moving image that “mirrors” the user</a:t>
            </a:r>
          </a:p>
          <a:p>
            <a:r>
              <a:rPr lang="en-US" dirty="0" smtClean="0"/>
              <a:t>Begin by taking an 80 </a:t>
            </a:r>
            <a:r>
              <a:rPr lang="en-US" dirty="0" err="1" smtClean="0"/>
              <a:t>x</a:t>
            </a:r>
            <a:r>
              <a:rPr lang="en-US" dirty="0" smtClean="0"/>
              <a:t> 60 pixel input image and mapping it to a grid of squares filling a 640 </a:t>
            </a:r>
            <a:r>
              <a:rPr lang="en-US" dirty="0" err="1" smtClean="0"/>
              <a:t>x</a:t>
            </a:r>
            <a:r>
              <a:rPr lang="en-US" dirty="0" smtClean="0"/>
              <a:t> 480 pixel window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74750"/>
            <a:ext cx="5334000" cy="4508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885" y="2831980"/>
            <a:ext cx="1768041" cy="14576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526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Mirrors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910463"/>
            <a:ext cx="2965177" cy="2438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466" y="101600"/>
            <a:ext cx="5435600" cy="6654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782"/>
            <a:ext cx="8229600" cy="556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Mirrors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23" y="752947"/>
            <a:ext cx="7013015" cy="56639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16 of</a:t>
            </a:r>
          </a:p>
          <a:p>
            <a:pPr lvl="1"/>
            <a:r>
              <a:rPr lang="en-US" dirty="0" err="1" smtClean="0"/>
              <a:t>Shiffman</a:t>
            </a:r>
            <a:r>
              <a:rPr lang="en-US" dirty="0" smtClean="0"/>
              <a:t>, D. (2008). </a:t>
            </a:r>
            <a:r>
              <a:rPr lang="en-US" i="1" dirty="0" smtClean="0"/>
              <a:t>Learning Processing</a:t>
            </a:r>
            <a:r>
              <a:rPr lang="en-US" dirty="0" smtClean="0"/>
              <a:t>. Morgan Kaufmann. ISBN: 978-0-12-373602-4.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4144926" cy="1489731"/>
          </a:xfrm>
        </p:spPr>
        <p:txBody>
          <a:bodyPr>
            <a:normAutofit/>
          </a:bodyPr>
          <a:lstStyle/>
          <a:p>
            <a:r>
              <a:rPr lang="en-US" dirty="0" smtClean="0"/>
              <a:t>Tracking the brightest spot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034080"/>
            <a:ext cx="4144927" cy="3346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127" y="274638"/>
            <a:ext cx="4084673" cy="62434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62389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Tracking a </a:t>
            </a:r>
            <a:r>
              <a:rPr lang="en-US" dirty="0" err="1" smtClean="0"/>
              <a:t>colour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89" y="274638"/>
            <a:ext cx="4667212" cy="6187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00367"/>
            <a:ext cx="3214245" cy="26072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4861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Motion detection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54885"/>
            <a:ext cx="2348619" cy="1891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819" y="274638"/>
            <a:ext cx="6076383" cy="64007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Displaying live video</a:t>
            </a:r>
          </a:p>
          <a:p>
            <a:r>
              <a:rPr lang="en-US" dirty="0" smtClean="0"/>
              <a:t>Displaying recorded video</a:t>
            </a:r>
          </a:p>
          <a:p>
            <a:r>
              <a:rPr lang="en-US" dirty="0" smtClean="0"/>
              <a:t>Creating a software mirror</a:t>
            </a:r>
          </a:p>
          <a:p>
            <a:r>
              <a:rPr lang="en-US" dirty="0" smtClean="0"/>
              <a:t>How to use a video camera as a sensor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stuff up for processing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Mac</a:t>
            </a:r>
          </a:p>
          <a:p>
            <a:pPr lvl="1"/>
            <a:r>
              <a:rPr lang="en-US" dirty="0" smtClean="0"/>
              <a:t>Attach a camera to your computer (or use the one that’s built in)</a:t>
            </a:r>
          </a:p>
          <a:p>
            <a:pPr lvl="1"/>
            <a:r>
              <a:rPr lang="en-US" dirty="0" smtClean="0"/>
              <a:t>Make sure software and drivers for your camera are installed</a:t>
            </a:r>
          </a:p>
          <a:p>
            <a:pPr lvl="1"/>
            <a:r>
              <a:rPr lang="en-US" dirty="0" smtClean="0"/>
              <a:t>Test the camera in another program (e.g., </a:t>
            </a:r>
            <a:r>
              <a:rPr lang="en-US" dirty="0" err="1" smtClean="0"/>
              <a:t>iChat</a:t>
            </a:r>
            <a:r>
              <a:rPr lang="en-US" dirty="0" smtClean="0"/>
              <a:t>, Skype) to make sure it’s working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stuff up for processing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Windows</a:t>
            </a:r>
          </a:p>
          <a:p>
            <a:pPr lvl="1"/>
            <a:r>
              <a:rPr lang="en-US" dirty="0" smtClean="0"/>
              <a:t>Attach a camera or use the built-in camera</a:t>
            </a:r>
          </a:p>
          <a:p>
            <a:pPr lvl="1"/>
            <a:r>
              <a:rPr lang="en-US" dirty="0" smtClean="0"/>
              <a:t>Make sure any drivers and software for your camera are installed</a:t>
            </a:r>
          </a:p>
          <a:p>
            <a:pPr lvl="1"/>
            <a:r>
              <a:rPr lang="en-US" dirty="0" smtClean="0"/>
              <a:t>Test the camera</a:t>
            </a:r>
          </a:p>
          <a:p>
            <a:pPr lvl="1"/>
            <a:r>
              <a:rPr lang="en-US" dirty="0" smtClean="0"/>
              <a:t>Install QuickTime Version 7 or higher</a:t>
            </a:r>
          </a:p>
          <a:p>
            <a:pPr lvl="1"/>
            <a:r>
              <a:rPr lang="en-US" dirty="0" smtClean="0"/>
              <a:t>Install a video digitizer (</a:t>
            </a:r>
            <a:r>
              <a:rPr lang="en-US" dirty="0" err="1" smtClean="0"/>
              <a:t>vdig</a:t>
            </a:r>
            <a:r>
              <a:rPr lang="en-US" dirty="0" smtClean="0"/>
              <a:t>) to allow QuickTime applications to capture video in Windows</a:t>
            </a:r>
          </a:p>
          <a:p>
            <a:pPr lvl="2"/>
            <a:r>
              <a:rPr lang="en-US" dirty="0" smtClean="0"/>
              <a:t>See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sym typeface="Wingdings"/>
                <a:hlinkClick r:id="rId2"/>
              </a:rPr>
              <a:t>://eden.net.nz/7/20071008/</a:t>
            </a:r>
            <a:endParaRPr lang="en-US" dirty="0" smtClean="0">
              <a:sym typeface="Wingding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 Steps to Live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Import the Processing video library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Declare a Capture object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Initialize the Capture object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the image from the camera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Display the video image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Import the processing video library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613" y="1600200"/>
            <a:ext cx="4736872" cy="2281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4083697"/>
            <a:ext cx="2806700" cy="204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Declare a Capture object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17" y="1813722"/>
            <a:ext cx="5751478" cy="2569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Initialize the Capture object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50" y="3011789"/>
            <a:ext cx="3949700" cy="1574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000470" y="5102060"/>
            <a:ext cx="4000940" cy="1236182"/>
          </a:xfrm>
          <a:prstGeom prst="wedgeRoundRectCallout">
            <a:avLst>
              <a:gd name="adj1" fmla="val 16527"/>
              <a:gd name="adj2" fmla="val -12022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“this” refers to </a:t>
            </a:r>
            <a:r>
              <a:rPr lang="en-US" i="1" dirty="0" smtClean="0"/>
              <a:t>this </a:t>
            </a:r>
            <a:r>
              <a:rPr lang="en-US" dirty="0" smtClean="0"/>
              <a:t>Processing sketch. When the camera captures a new image, we want it to alert </a:t>
            </a:r>
            <a:r>
              <a:rPr lang="en-US" i="1" dirty="0" smtClean="0"/>
              <a:t>this </a:t>
            </a:r>
            <a:r>
              <a:rPr lang="en-US" dirty="0" smtClean="0"/>
              <a:t>sketch (not some other one)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944511" y="1640751"/>
            <a:ext cx="1786937" cy="1191229"/>
          </a:xfrm>
          <a:prstGeom prst="wedgeRoundRectCallout">
            <a:avLst>
              <a:gd name="adj1" fmla="val 74764"/>
              <a:gd name="adj2" fmla="val 14740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Width of video captured by this Capture object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989934" y="1640750"/>
            <a:ext cx="1730743" cy="1191229"/>
          </a:xfrm>
          <a:prstGeom prst="wedgeRoundRectCallout">
            <a:avLst>
              <a:gd name="adj1" fmla="val -16288"/>
              <a:gd name="adj2" fmla="val 14268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Height of video captured by this Capture object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024120" y="3686070"/>
            <a:ext cx="1662680" cy="1213706"/>
          </a:xfrm>
          <a:prstGeom prst="wedgeRoundRectCallout">
            <a:avLst>
              <a:gd name="adj1" fmla="val -103973"/>
              <a:gd name="adj2" fmla="val -1527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Frame rate at which to capture video (fps)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540</Words>
  <Application>Microsoft Macintosh PowerPoint</Application>
  <PresentationFormat>On-screen Show (4:3)</PresentationFormat>
  <Paragraphs>65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Video in Processing</vt:lpstr>
      <vt:lpstr>Source</vt:lpstr>
      <vt:lpstr>Overview</vt:lpstr>
      <vt:lpstr>Setting stuff up for processing video</vt:lpstr>
      <vt:lpstr>Setting stuff up for processing video</vt:lpstr>
      <vt:lpstr>5 Steps to Live Video</vt:lpstr>
      <vt:lpstr>Step 1: Import the processing video library</vt:lpstr>
      <vt:lpstr>Step 2: Declare a Capture object</vt:lpstr>
      <vt:lpstr>Step 3: Initialize the Capture object</vt:lpstr>
      <vt:lpstr>Step 4: Read the image from the camera (Method 1)</vt:lpstr>
      <vt:lpstr>Step 4: Read the image from the camera (Method 2)</vt:lpstr>
      <vt:lpstr>Step 5: Display the video image</vt:lpstr>
      <vt:lpstr>Manipulating a video image</vt:lpstr>
      <vt:lpstr>Captures can be treated as PImages</vt:lpstr>
      <vt:lpstr>Recorded Video</vt:lpstr>
      <vt:lpstr>Scrubbing forward and backwards</vt:lpstr>
      <vt:lpstr>Software mirrors</vt:lpstr>
      <vt:lpstr>Software Mirrors</vt:lpstr>
      <vt:lpstr>Software Mirrors</vt:lpstr>
      <vt:lpstr>Tracking the brightest spot</vt:lpstr>
      <vt:lpstr>Tracking a colour</vt:lpstr>
      <vt:lpstr>Motion detection</vt:lpstr>
    </vt:vector>
  </TitlesOfParts>
  <Company>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in Processing</dc:title>
  <dc:creator>David Meredith</dc:creator>
  <cp:lastModifiedBy>David Meredith</cp:lastModifiedBy>
  <cp:revision>44</cp:revision>
  <dcterms:created xsi:type="dcterms:W3CDTF">2011-02-10T23:52:15Z</dcterms:created>
  <dcterms:modified xsi:type="dcterms:W3CDTF">2011-09-18T20:05:49Z</dcterms:modified>
</cp:coreProperties>
</file>