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9B20-404F-6545-BC38-6C1D5799724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EBF2-9402-274C-BE7D-B4A4D6921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9B20-404F-6545-BC38-6C1D5799724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EBF2-9402-274C-BE7D-B4A4D6921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9B20-404F-6545-BC38-6C1D5799724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EBF2-9402-274C-BE7D-B4A4D6921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9B20-404F-6545-BC38-6C1D5799724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EBF2-9402-274C-BE7D-B4A4D6921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9B20-404F-6545-BC38-6C1D5799724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EBF2-9402-274C-BE7D-B4A4D6921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9B20-404F-6545-BC38-6C1D5799724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EBF2-9402-274C-BE7D-B4A4D6921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9B20-404F-6545-BC38-6C1D5799724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EBF2-9402-274C-BE7D-B4A4D6921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9B20-404F-6545-BC38-6C1D5799724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EBF2-9402-274C-BE7D-B4A4D6921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9B20-404F-6545-BC38-6C1D5799724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EBF2-9402-274C-BE7D-B4A4D6921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9B20-404F-6545-BC38-6C1D5799724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EBF2-9402-274C-BE7D-B4A4D6921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9B20-404F-6545-BC38-6C1D5799724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EBF2-9402-274C-BE7D-B4A4D6921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E9B20-404F-6545-BC38-6C1D5799724A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EBF2-9402-274C-BE7D-B4A4D6921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ave@create.aau.dk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Meredith</a:t>
            </a:r>
          </a:p>
          <a:p>
            <a:r>
              <a:rPr lang="en-US" dirty="0" smtClean="0">
                <a:hlinkClick r:id="rId2"/>
              </a:rPr>
              <a:t>dave@create.aau.dk</a:t>
            </a:r>
            <a:endParaRPr lang="en-US" dirty="0" smtClean="0"/>
          </a:p>
          <a:p>
            <a:r>
              <a:rPr lang="en-US" dirty="0" smtClean="0"/>
              <a:t>Aalborg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02" y="257048"/>
            <a:ext cx="3813465" cy="20259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equals() method and concatenation (‘+’ with Strings)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9700" y="1600200"/>
            <a:ext cx="4737100" cy="47492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Strings can be chained together using the ‘+’ operator</a:t>
            </a:r>
          </a:p>
          <a:p>
            <a:r>
              <a:rPr lang="en-US" dirty="0" smtClean="0"/>
              <a:t>If s1 and s2 are Strings, then </a:t>
            </a:r>
            <a:br>
              <a:rPr lang="en-US" dirty="0" smtClean="0"/>
            </a:br>
            <a:r>
              <a:rPr lang="en-US" dirty="0" smtClean="0"/>
              <a:t>s1 == s2</a:t>
            </a:r>
            <a:br>
              <a:rPr lang="en-US" dirty="0" smtClean="0"/>
            </a:br>
            <a:r>
              <a:rPr lang="en-US" dirty="0" smtClean="0"/>
              <a:t>is true if s1 and s2 occupy the same place in the computer’s memory</a:t>
            </a:r>
          </a:p>
          <a:p>
            <a:r>
              <a:rPr lang="en-US" dirty="0" smtClean="0"/>
              <a:t>If s1 and s2 are Strings, then</a:t>
            </a:r>
            <a:br>
              <a:rPr lang="en-US" dirty="0" smtClean="0"/>
            </a:br>
            <a:r>
              <a:rPr lang="en-US" dirty="0" smtClean="0"/>
              <a:t>s1.equals(s2)</a:t>
            </a:r>
            <a:br>
              <a:rPr lang="en-US" dirty="0" smtClean="0"/>
            </a:br>
            <a:r>
              <a:rPr lang="en-US" dirty="0" smtClean="0"/>
              <a:t>is true if every character in s1 is the same as the character at the same position in s2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492500" cy="4597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64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Concatenating Strings with other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0" y="1452564"/>
            <a:ext cx="3619500" cy="467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you concatenate a String with a non-String using the + operator, then Processing automatically finds the String representation of the non-String and concatenates this with the String…get 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2563"/>
            <a:ext cx="4610100" cy="467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Steps to displaying some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a font by selecting “Create Font” from the Tools menu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Declare a </a:t>
            </a:r>
            <a:r>
              <a:rPr lang="en-US" dirty="0" err="1" smtClean="0"/>
              <a:t>PFont</a:t>
            </a:r>
            <a:r>
              <a:rPr lang="en-US" dirty="0" smtClean="0"/>
              <a:t> object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Load the font into the </a:t>
            </a:r>
            <a:r>
              <a:rPr lang="en-US" dirty="0" err="1" smtClean="0"/>
              <a:t>PFont</a:t>
            </a:r>
            <a:r>
              <a:rPr lang="en-US" dirty="0" smtClean="0"/>
              <a:t> object by using </a:t>
            </a:r>
            <a:r>
              <a:rPr lang="en-US" dirty="0" err="1" smtClean="0"/>
              <a:t>loadFont</a:t>
            </a:r>
            <a:r>
              <a:rPr lang="en-US" dirty="0" smtClean="0"/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Specify the font to use by calling </a:t>
            </a:r>
            <a:r>
              <a:rPr lang="en-US" dirty="0" err="1" smtClean="0"/>
              <a:t>textFont</a:t>
            </a:r>
            <a:r>
              <a:rPr lang="en-US" dirty="0" smtClean="0"/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a fill </a:t>
            </a:r>
            <a:r>
              <a:rPr lang="en-US" dirty="0" err="1" smtClean="0"/>
              <a:t>colour</a:t>
            </a:r>
            <a:r>
              <a:rPr lang="en-US" dirty="0" smtClean="0"/>
              <a:t> using </a:t>
            </a:r>
            <a:r>
              <a:rPr lang="en-US" dirty="0" err="1" smtClean="0"/>
              <a:t>fill(c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the text() function to draw the text in the display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52" y="1844185"/>
            <a:ext cx="4660900" cy="379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64224" y="274638"/>
            <a:ext cx="1933038" cy="1404752"/>
          </a:xfrm>
          <a:prstGeom prst="wedgeRoundRectCallout">
            <a:avLst>
              <a:gd name="adj1" fmla="val 60563"/>
              <a:gd name="adj2" fmla="val 1473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file has to be stored in a folder called ‘data’ inside the sketch folder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765397" y="1921701"/>
            <a:ext cx="3169283" cy="2050938"/>
          </a:xfrm>
          <a:prstGeom prst="wedgeRoundRectCallout">
            <a:avLst>
              <a:gd name="adj1" fmla="val -154876"/>
              <a:gd name="adj2" fmla="val 8940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</a:t>
            </a:r>
            <a:r>
              <a:rPr lang="en-US" dirty="0" err="1" smtClean="0"/>
              <a:t>textFont</a:t>
            </a:r>
            <a:r>
              <a:rPr lang="en-US" dirty="0" smtClean="0"/>
              <a:t>() to specify the font and size. The size of the font should be the same as the original size of the created font. If it isn’t, you may get </a:t>
            </a:r>
            <a:r>
              <a:rPr lang="en-US" dirty="0" err="1" smtClean="0"/>
              <a:t>pixelation</a:t>
            </a:r>
            <a:r>
              <a:rPr lang="en-US" dirty="0" smtClean="0"/>
              <a:t> and other quality problems.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64224" y="5458605"/>
            <a:ext cx="4181611" cy="1216777"/>
          </a:xfrm>
          <a:prstGeom prst="wedgeRoundRectCallout">
            <a:avLst>
              <a:gd name="adj1" fmla="val -40183"/>
              <a:gd name="adj2" fmla="val -6126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text() function takes 3 arguments:</a:t>
            </a:r>
            <a:br>
              <a:rPr lang="en-US" dirty="0" smtClean="0"/>
            </a:br>
            <a:r>
              <a:rPr lang="en-US" dirty="0" smtClean="0"/>
              <a:t>the String to be displayed and the </a:t>
            </a:r>
            <a:r>
              <a:rPr lang="en-US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/>
              <a:t>y</a:t>
            </a:r>
            <a:r>
              <a:rPr lang="en-US" dirty="0" smtClean="0"/>
              <a:t> co-ordinates of the position to display the String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765397" y="4439017"/>
            <a:ext cx="2775932" cy="1202468"/>
          </a:xfrm>
          <a:prstGeom prst="wedgeRoundRectCallout">
            <a:avLst>
              <a:gd name="adj1" fmla="val -185611"/>
              <a:gd name="adj2" fmla="val -572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fill() to specify the </a:t>
            </a:r>
            <a:r>
              <a:rPr lang="en-US" dirty="0" err="1" smtClean="0"/>
              <a:t>colour</a:t>
            </a:r>
            <a:r>
              <a:rPr lang="en-US" dirty="0" smtClean="0"/>
              <a:t> of the text to be displayed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all available fonts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9002" y="1216444"/>
            <a:ext cx="6507797" cy="4909719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PFont.list</a:t>
            </a:r>
            <a:r>
              <a:rPr lang="en-US" dirty="0" smtClean="0"/>
              <a:t>() to list all the available </a:t>
            </a:r>
            <a:r>
              <a:rPr lang="en-US" dirty="0" smtClean="0"/>
              <a:t>fonts</a:t>
            </a:r>
          </a:p>
          <a:p>
            <a:r>
              <a:rPr lang="en-US" dirty="0" smtClean="0"/>
              <a:t>You can use any of these fonts when you call </a:t>
            </a:r>
            <a:r>
              <a:rPr lang="en-US" dirty="0" err="1" smtClean="0"/>
              <a:t>createFont</a:t>
            </a:r>
            <a:r>
              <a:rPr lang="en-US" dirty="0" smtClean="0"/>
              <a:t>() to make a font programmatically</a:t>
            </a:r>
          </a:p>
          <a:p>
            <a:pPr lvl="1"/>
            <a:r>
              <a:rPr lang="en-US" dirty="0" smtClean="0"/>
              <a:t>Rather than making it by using the “Create Font” menu item in the “Tools” menu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2" y="1216444"/>
            <a:ext cx="1944531" cy="54877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142"/>
          </a:xfrm>
        </p:spPr>
        <p:txBody>
          <a:bodyPr/>
          <a:lstStyle/>
          <a:p>
            <a:r>
              <a:rPr lang="en-US" dirty="0" err="1" smtClean="0"/>
              <a:t>createFont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87954"/>
            <a:ext cx="5169300" cy="2810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2750403" cy="19877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3626030" y="1171780"/>
            <a:ext cx="5060770" cy="2416174"/>
          </a:xfrm>
          <a:prstGeom prst="wedgeRoundRectCallout">
            <a:avLst>
              <a:gd name="adj1" fmla="val -83044"/>
              <a:gd name="adj2" fmla="val 8994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/>
              <a:t>createFont(font,size,smoothing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takes three arguments:</a:t>
            </a:r>
          </a:p>
          <a:p>
            <a:pPr>
              <a:buFont typeface="Arial"/>
              <a:buChar char="•"/>
            </a:pPr>
            <a:r>
              <a:rPr lang="en-US" dirty="0" smtClean="0"/>
              <a:t> font is the name of the font as a String</a:t>
            </a:r>
          </a:p>
          <a:p>
            <a:pPr>
              <a:buFont typeface="Arial"/>
              <a:buChar char="•"/>
            </a:pPr>
            <a:r>
              <a:rPr lang="en-US" dirty="0" smtClean="0"/>
              <a:t> size is the size of the font in points</a:t>
            </a:r>
          </a:p>
          <a:p>
            <a:pPr>
              <a:buFont typeface="Arial"/>
              <a:buChar char="•"/>
            </a:pPr>
            <a:r>
              <a:rPr lang="en-US" dirty="0" smtClean="0"/>
              <a:t> smoothing is either true or false and indicates whether the font should be smoothed (anti-aliasing)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450952" y="4146828"/>
            <a:ext cx="2235848" cy="15508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createFont</a:t>
            </a:r>
            <a:r>
              <a:rPr lang="en-US" dirty="0" smtClean="0"/>
              <a:t> allows font to be scaled to any size without </a:t>
            </a:r>
            <a:r>
              <a:rPr lang="en-US" dirty="0" err="1" smtClean="0"/>
              <a:t>pixelation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802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textAlign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22660"/>
            <a:ext cx="5362322" cy="1703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814" y="2438650"/>
            <a:ext cx="4029986" cy="41193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textWidth(String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361" y="1417638"/>
            <a:ext cx="3637459" cy="3822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2540000" cy="191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35338"/>
            <a:ext cx="2527300" cy="19050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798879" y="5240338"/>
            <a:ext cx="3371578" cy="1243998"/>
          </a:xfrm>
          <a:prstGeom prst="wedgeRoundRectCallout">
            <a:avLst>
              <a:gd name="adj1" fmla="val -41833"/>
              <a:gd name="adj2" fmla="val -9559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</a:t>
            </a:r>
            <a:r>
              <a:rPr lang="en-US" dirty="0" err="1" smtClean="0"/>
              <a:t>s</a:t>
            </a:r>
            <a:r>
              <a:rPr lang="en-US" dirty="0" smtClean="0"/>
              <a:t> is a String, then</a:t>
            </a:r>
          </a:p>
          <a:p>
            <a:pPr algn="ctr"/>
            <a:r>
              <a:rPr lang="en-US" dirty="0" err="1" smtClean="0"/>
              <a:t>textWidth(s</a:t>
            </a:r>
            <a:r>
              <a:rPr lang="en-US" dirty="0" smtClean="0"/>
              <a:t>) returns the width of </a:t>
            </a:r>
            <a:r>
              <a:rPr lang="en-US" dirty="0" err="1" smtClean="0"/>
              <a:t>s</a:t>
            </a:r>
            <a:r>
              <a:rPr lang="en-US" dirty="0" smtClean="0"/>
              <a:t> in pixels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80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Text Mirror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022660"/>
            <a:ext cx="3179720" cy="2471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020" y="1022660"/>
            <a:ext cx="5188557" cy="537416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80966" y="3865878"/>
            <a:ext cx="2348866" cy="1078850"/>
          </a:xfrm>
          <a:prstGeom prst="wedgeRoundRectCallout">
            <a:avLst>
              <a:gd name="adj1" fmla="val 101318"/>
              <a:gd name="adj2" fmla="val -178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Remember we have to “</a:t>
            </a:r>
            <a:r>
              <a:rPr lang="en-US" dirty="0" err="1" smtClean="0"/>
              <a:t>loadPixels</a:t>
            </a:r>
            <a:r>
              <a:rPr lang="en-US" dirty="0" smtClean="0"/>
              <a:t>” before we can use the pixels array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248659" y="5562819"/>
            <a:ext cx="2614918" cy="1101325"/>
          </a:xfrm>
          <a:prstGeom prst="wedgeRoundRectCallout">
            <a:avLst>
              <a:gd name="adj1" fmla="val -68110"/>
              <a:gd name="adj2" fmla="val -6709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% </a:t>
            </a:r>
            <a:r>
              <a:rPr lang="en-US" dirty="0" err="1" smtClean="0"/>
              <a:t>chars.length</a:t>
            </a:r>
            <a:r>
              <a:rPr lang="en-US" dirty="0" smtClean="0"/>
              <a:t>() sets </a:t>
            </a:r>
            <a:r>
              <a:rPr lang="en-US" dirty="0" err="1" smtClean="0"/>
              <a:t>charCount</a:t>
            </a:r>
            <a:r>
              <a:rPr lang="en-US" dirty="0" smtClean="0"/>
              <a:t> to 0 again when it reaches the last char in chars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57200" y="5562819"/>
            <a:ext cx="2442357" cy="1101325"/>
          </a:xfrm>
          <a:prstGeom prst="wedgeRoundRectCallout">
            <a:avLst>
              <a:gd name="adj1" fmla="val 79020"/>
              <a:gd name="adj2" fmla="val -994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Remember to read the next video frame in the </a:t>
            </a:r>
            <a:r>
              <a:rPr lang="en-US" dirty="0" err="1" smtClean="0"/>
              <a:t>captureEvent</a:t>
            </a:r>
            <a:r>
              <a:rPr lang="en-US" dirty="0" smtClean="0"/>
              <a:t> callback function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Rotating and translating text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1817333" cy="2007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07404"/>
            <a:ext cx="1811143" cy="2000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600" y="1600200"/>
            <a:ext cx="4119742" cy="400757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405528" y="3023027"/>
            <a:ext cx="2438775" cy="730471"/>
          </a:xfrm>
          <a:prstGeom prst="wedgeRoundRectCallout">
            <a:avLst>
              <a:gd name="adj1" fmla="val -69220"/>
              <a:gd name="adj2" fmla="val 7019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 theta by 1 degree on each frame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978931" y="3753498"/>
            <a:ext cx="2707869" cy="1101325"/>
          </a:xfrm>
          <a:prstGeom prst="wedgeRoundRectCallout">
            <a:avLst>
              <a:gd name="adj1" fmla="val -99598"/>
              <a:gd name="adj2" fmla="val -3447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the text size oscillate from very small to about twice the original size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327093" y="5057108"/>
            <a:ext cx="3359707" cy="550663"/>
          </a:xfrm>
          <a:prstGeom prst="wedgeRoundRectCallout">
            <a:avLst>
              <a:gd name="adj1" fmla="val -71010"/>
              <a:gd name="adj2" fmla="val -18443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Translate the origin to the centre of the display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180756" y="5810055"/>
            <a:ext cx="3394055" cy="786661"/>
          </a:xfrm>
          <a:prstGeom prst="wedgeRoundRectCallout">
            <a:avLst>
              <a:gd name="adj1" fmla="val -82870"/>
              <a:gd name="adj2" fmla="val -15321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the </a:t>
            </a:r>
            <a:r>
              <a:rPr lang="en-US" dirty="0" err="1" smtClean="0"/>
              <a:t>colour</a:t>
            </a:r>
            <a:r>
              <a:rPr lang="en-US" dirty="0" smtClean="0"/>
              <a:t> oscillate from very dark to very bright magenta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17 of</a:t>
            </a:r>
          </a:p>
          <a:p>
            <a:pPr lvl="1"/>
            <a:r>
              <a:rPr lang="en-US" dirty="0" err="1" smtClean="0"/>
              <a:t>Shiffman</a:t>
            </a:r>
            <a:r>
              <a:rPr lang="en-US" dirty="0" smtClean="0"/>
              <a:t>, D. (2008). </a:t>
            </a:r>
            <a:r>
              <a:rPr lang="en-US" i="1" dirty="0" smtClean="0"/>
              <a:t>Learning Processing</a:t>
            </a:r>
            <a:r>
              <a:rPr lang="en-US" dirty="0" smtClean="0"/>
              <a:t>. Morgan Kaufmann. ISBN: 978-0-12-373602-4.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148" y="274638"/>
            <a:ext cx="3168651" cy="995362"/>
          </a:xfrm>
        </p:spPr>
        <p:txBody>
          <a:bodyPr/>
          <a:lstStyle/>
          <a:p>
            <a:r>
              <a:rPr lang="en-US" dirty="0" smtClean="0"/>
              <a:t>Text in 3D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62" y="257048"/>
            <a:ext cx="3813465" cy="2025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37" y="1717822"/>
            <a:ext cx="5280563" cy="4721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6743156" y="2944361"/>
            <a:ext cx="2180287" cy="966469"/>
          </a:xfrm>
          <a:prstGeom prst="wedgeRoundRectCallout">
            <a:avLst>
              <a:gd name="adj1" fmla="val -72379"/>
              <a:gd name="adj2" fmla="val -7005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\</a:t>
            </a:r>
            <a:r>
              <a:rPr lang="en-US" dirty="0" err="1" smtClean="0"/>
              <a:t>n</a:t>
            </a:r>
            <a:r>
              <a:rPr lang="en-US" dirty="0" smtClean="0"/>
              <a:t> inserts a hard line return in a string 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361043" y="5270631"/>
            <a:ext cx="2325756" cy="1168753"/>
          </a:xfrm>
          <a:prstGeom prst="wedgeRoundRectCallout">
            <a:avLst>
              <a:gd name="adj1" fmla="val -112162"/>
              <a:gd name="adj2" fmla="val -2980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</a:t>
            </a:r>
            <a:r>
              <a:rPr lang="en-US" dirty="0" err="1" smtClean="0"/>
              <a:t>rotateX</a:t>
            </a:r>
            <a:r>
              <a:rPr lang="en-US" dirty="0" smtClean="0"/>
              <a:t>() to rotate the co-ordinate system around the X-axis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42867" cy="2640410"/>
          </a:xfrm>
        </p:spPr>
        <p:txBody>
          <a:bodyPr>
            <a:normAutofit/>
          </a:bodyPr>
          <a:lstStyle/>
          <a:p>
            <a:r>
              <a:rPr lang="en-US" dirty="0" smtClean="0"/>
              <a:t>Displaying text a character at a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15048"/>
            <a:ext cx="3374271" cy="1434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067" y="643121"/>
            <a:ext cx="4486733" cy="580750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798410" y="2775790"/>
            <a:ext cx="1550925" cy="5057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44511" y="3281501"/>
            <a:ext cx="1404824" cy="2022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98410" y="3719784"/>
            <a:ext cx="1550925" cy="6293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98410" y="4101876"/>
            <a:ext cx="1401657" cy="1359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8200" y="274638"/>
            <a:ext cx="2445800" cy="2061674"/>
          </a:xfrm>
        </p:spPr>
        <p:txBody>
          <a:bodyPr>
            <a:normAutofit/>
          </a:bodyPr>
          <a:lstStyle/>
          <a:p>
            <a:r>
              <a:rPr lang="en-US" dirty="0" smtClean="0"/>
              <a:t>Shaking letters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489" y="2342545"/>
            <a:ext cx="3478880" cy="4521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15310" cy="2336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310" y="0"/>
            <a:ext cx="2110401" cy="2342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711" y="0"/>
            <a:ext cx="2101617" cy="23327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369" y="2332794"/>
            <a:ext cx="3767631" cy="45314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Letters on a circle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540000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1600200"/>
            <a:ext cx="4060636" cy="492568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630770" y="3247787"/>
            <a:ext cx="1741982" cy="865327"/>
          </a:xfrm>
          <a:prstGeom prst="wedgeRoundRectCallout">
            <a:avLst>
              <a:gd name="adj1" fmla="val -160188"/>
              <a:gd name="adj2" fmla="val -1801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 must be centered on </a:t>
            </a:r>
            <a:r>
              <a:rPr lang="en-US" dirty="0" err="1" smtClean="0"/>
              <a:t>x</a:t>
            </a:r>
            <a:r>
              <a:rPr lang="en-US" dirty="0" smtClean="0"/>
              <a:t> position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06884" y="4381499"/>
            <a:ext cx="1921799" cy="1788171"/>
          </a:xfrm>
          <a:prstGeom prst="wedgeRoundRectCallout">
            <a:avLst>
              <a:gd name="adj1" fmla="val 92617"/>
              <a:gd name="adj2" fmla="val -902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Must advance theta by half of this character’s width before and after printing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Storing text in a String object</a:t>
            </a:r>
          </a:p>
          <a:p>
            <a:r>
              <a:rPr lang="en-US" dirty="0" smtClean="0"/>
              <a:t>Basic String functionality</a:t>
            </a:r>
          </a:p>
          <a:p>
            <a:r>
              <a:rPr lang="en-US" dirty="0" smtClean="0"/>
              <a:t>Creating and loading fonts</a:t>
            </a:r>
          </a:p>
          <a:p>
            <a:r>
              <a:rPr lang="en-US" dirty="0" smtClean="0"/>
              <a:t>Displaying (rendering) text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String class is an inbuilt class in Processing</a:t>
            </a:r>
          </a:p>
          <a:p>
            <a:r>
              <a:rPr lang="en-US" dirty="0" smtClean="0"/>
              <a:t>A String object is designed to hold a string of characters</a:t>
            </a:r>
          </a:p>
          <a:p>
            <a:r>
              <a:rPr lang="en-US" dirty="0" smtClean="0"/>
              <a:t>You can tell a literal String because it has double-quotes around it, e.g.,</a:t>
            </a:r>
          </a:p>
          <a:p>
            <a:pPr lvl="1">
              <a:buNone/>
            </a:pPr>
            <a:r>
              <a:rPr lang="en-US" dirty="0" err="1" smtClean="0"/>
              <a:t>println(“Some</a:t>
            </a:r>
            <a:r>
              <a:rPr lang="en-US" dirty="0" smtClean="0"/>
              <a:t> text to print to the console”);</a:t>
            </a:r>
          </a:p>
          <a:p>
            <a:pPr lvl="1">
              <a:buNone/>
            </a:pPr>
            <a:r>
              <a:rPr lang="en-US" dirty="0" err="1" smtClean="0"/>
              <a:t>PImage</a:t>
            </a:r>
            <a:r>
              <a:rPr lang="en-US" dirty="0" smtClean="0"/>
              <a:t> </a:t>
            </a:r>
            <a:r>
              <a:rPr lang="en-US" dirty="0" err="1" smtClean="0"/>
              <a:t>img</a:t>
            </a:r>
            <a:r>
              <a:rPr lang="en-US" dirty="0" smtClean="0"/>
              <a:t> = </a:t>
            </a:r>
            <a:r>
              <a:rPr lang="en-US" dirty="0" err="1" smtClean="0"/>
              <a:t>loadImage(“filename.jpg</a:t>
            </a:r>
            <a:r>
              <a:rPr lang="en-US" dirty="0" smtClean="0"/>
              <a:t>”);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Nothing special about in-built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Processing has lots of in-built classes like</a:t>
            </a:r>
          </a:p>
          <a:p>
            <a:pPr lvl="1"/>
            <a:r>
              <a:rPr lang="en-US" dirty="0" err="1" smtClean="0"/>
              <a:t>PImage</a:t>
            </a:r>
            <a:r>
              <a:rPr lang="en-US" dirty="0" smtClean="0"/>
              <a:t> for storing images</a:t>
            </a:r>
          </a:p>
          <a:p>
            <a:pPr lvl="1"/>
            <a:r>
              <a:rPr lang="en-US" dirty="0" smtClean="0"/>
              <a:t>Movie for storing a movie</a:t>
            </a:r>
          </a:p>
          <a:p>
            <a:pPr lvl="1"/>
            <a:r>
              <a:rPr lang="en-US" dirty="0" smtClean="0"/>
              <a:t>Capture for storing recorded video</a:t>
            </a:r>
          </a:p>
          <a:p>
            <a:r>
              <a:rPr lang="en-US" dirty="0" smtClean="0"/>
              <a:t>String is just like one of these, except that it’s designed to hold strings of text</a:t>
            </a:r>
          </a:p>
          <a:p>
            <a:r>
              <a:rPr lang="en-US" dirty="0" smtClean="0"/>
              <a:t>String is actually a standard Java class that is made accessible in Processing</a:t>
            </a:r>
          </a:p>
          <a:p>
            <a:pPr lvl="1"/>
            <a:r>
              <a:rPr lang="en-US" dirty="0" smtClean="0"/>
              <a:t>Remember that Processing is an interface to (or “window onto”) the Java programming language</a:t>
            </a:r>
          </a:p>
          <a:p>
            <a:pPr lvl="1"/>
            <a:r>
              <a:rPr lang="en-US" dirty="0" smtClean="0"/>
              <a:t>Some things are visible through this window, others aren’t</a:t>
            </a:r>
          </a:p>
          <a:p>
            <a:pPr lvl="1"/>
            <a:r>
              <a:rPr lang="en-US" dirty="0" smtClean="0"/>
              <a:t>String is one of the things that is visible!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594" y="274638"/>
            <a:ext cx="392720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Help with using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594" y="1600200"/>
            <a:ext cx="3927206" cy="487289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String is a Java class, so if you’re brave, you can find out all about it by reading the String page in the Java API, which is here</a:t>
            </a:r>
          </a:p>
          <a:p>
            <a:pPr lvl="1">
              <a:buNone/>
            </a:pPr>
            <a:r>
              <a:rPr lang="en-US" dirty="0" smtClean="0"/>
              <a:t>http://download.oracle.com/javase/6/docs/api/java/lang/String.html</a:t>
            </a:r>
          </a:p>
          <a:p>
            <a:r>
              <a:rPr lang="en-US" dirty="0" smtClean="0"/>
              <a:t>Before doing this, perhaps you should first look at the Processing reference entry on Strings, which you</a:t>
            </a:r>
            <a:r>
              <a:rPr lang="en-US" dirty="0" smtClean="0"/>
              <a:t> </a:t>
            </a:r>
            <a:r>
              <a:rPr lang="en-US" dirty="0" smtClean="0"/>
              <a:t>will find </a:t>
            </a:r>
            <a:r>
              <a:rPr lang="en-US" dirty="0" smtClean="0"/>
              <a:t>here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www.processing.org/reference/String.html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07715"/>
            <a:ext cx="4302394" cy="231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78062"/>
            <a:ext cx="4302394" cy="28763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String is basically an array of characters</a:t>
            </a:r>
          </a:p>
          <a:p>
            <a:r>
              <a:rPr lang="en-US" dirty="0" smtClean="0"/>
              <a:t>If we didn’t have strings, then to process some text, we’d have to do something like</a:t>
            </a:r>
          </a:p>
          <a:p>
            <a:pPr lvl="1">
              <a:buNone/>
            </a:pPr>
            <a:r>
              <a:rPr lang="en-US" dirty="0" smtClean="0"/>
              <a:t>char[] text = {‘H’, ’</a:t>
            </a:r>
            <a:r>
              <a:rPr lang="en-US" dirty="0" err="1" smtClean="0"/>
              <a:t>e</a:t>
            </a:r>
            <a:r>
              <a:rPr lang="en-US" dirty="0" smtClean="0"/>
              <a:t>’, ’</a:t>
            </a:r>
            <a:r>
              <a:rPr lang="en-US" dirty="0" err="1" smtClean="0"/>
              <a:t>l</a:t>
            </a:r>
            <a:r>
              <a:rPr lang="en-US" dirty="0" smtClean="0"/>
              <a:t>’, ’</a:t>
            </a:r>
            <a:r>
              <a:rPr lang="en-US" dirty="0" err="1" smtClean="0"/>
              <a:t>l</a:t>
            </a:r>
            <a:r>
              <a:rPr lang="en-US" dirty="0" smtClean="0"/>
              <a:t>’, ’</a:t>
            </a:r>
            <a:r>
              <a:rPr lang="en-US" dirty="0" err="1" smtClean="0"/>
              <a:t>o</a:t>
            </a:r>
            <a:r>
              <a:rPr lang="en-US" dirty="0" smtClean="0"/>
              <a:t>’, ’ ‘, ’W’, ’</a:t>
            </a:r>
            <a:r>
              <a:rPr lang="en-US" dirty="0" err="1" smtClean="0"/>
              <a:t>o</a:t>
            </a:r>
            <a:r>
              <a:rPr lang="en-US" dirty="0" smtClean="0"/>
              <a:t>’, ’</a:t>
            </a:r>
            <a:r>
              <a:rPr lang="en-US" dirty="0" err="1" smtClean="0"/>
              <a:t>r</a:t>
            </a:r>
            <a:r>
              <a:rPr lang="en-US" dirty="0" smtClean="0"/>
              <a:t>’, ’</a:t>
            </a:r>
            <a:r>
              <a:rPr lang="en-US" dirty="0" err="1" smtClean="0"/>
              <a:t>l</a:t>
            </a:r>
            <a:r>
              <a:rPr lang="en-US" dirty="0" smtClean="0"/>
              <a:t>’, ’</a:t>
            </a:r>
            <a:r>
              <a:rPr lang="en-US" dirty="0" err="1" smtClean="0"/>
              <a:t>d</a:t>
            </a:r>
            <a:r>
              <a:rPr lang="en-US" dirty="0" smtClean="0"/>
              <a:t>’};</a:t>
            </a:r>
          </a:p>
          <a:p>
            <a:r>
              <a:rPr lang="en-US" dirty="0" smtClean="0"/>
              <a:t>But because we have Strings, we can do</a:t>
            </a:r>
          </a:p>
          <a:p>
            <a:pPr lvl="1">
              <a:buNone/>
            </a:pPr>
            <a:r>
              <a:rPr lang="en-US" dirty="0" smtClean="0"/>
              <a:t>String text = “Hello World”;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String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055" y="1417638"/>
            <a:ext cx="5292744" cy="4970764"/>
          </a:xfrm>
        </p:spPr>
        <p:txBody>
          <a:bodyPr/>
          <a:lstStyle/>
          <a:p>
            <a:r>
              <a:rPr lang="en-US" dirty="0" smtClean="0"/>
              <a:t>Because a String is an </a:t>
            </a:r>
            <a:r>
              <a:rPr lang="en-US" i="1" dirty="0" smtClean="0"/>
              <a:t>object</a:t>
            </a:r>
            <a:r>
              <a:rPr lang="en-US" dirty="0" smtClean="0"/>
              <a:t>, it has some useful methods defined for it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s</a:t>
            </a:r>
            <a:r>
              <a:rPr lang="en-US" dirty="0" smtClean="0"/>
              <a:t> is a string, then</a:t>
            </a:r>
          </a:p>
          <a:p>
            <a:pPr lvl="1">
              <a:buNone/>
            </a:pPr>
            <a:r>
              <a:rPr lang="en-US" dirty="0" err="1" smtClean="0"/>
              <a:t>s.charAt(i</a:t>
            </a:r>
            <a:r>
              <a:rPr lang="en-US" dirty="0" smtClean="0"/>
              <a:t>) returns the (</a:t>
            </a:r>
            <a:r>
              <a:rPr lang="en-US" dirty="0" smtClean="0"/>
              <a:t>i+1</a:t>
            </a:r>
            <a:r>
              <a:rPr lang="en-US" dirty="0" smtClean="0"/>
              <a:t>)th char in the String (zero-based indexing)</a:t>
            </a:r>
          </a:p>
          <a:p>
            <a:pPr lvl="1">
              <a:buNone/>
            </a:pPr>
            <a:r>
              <a:rPr lang="en-US" dirty="0" err="1" smtClean="0"/>
              <a:t>s.length</a:t>
            </a:r>
            <a:r>
              <a:rPr lang="en-US" dirty="0" smtClean="0"/>
              <a:t>() returns the number of characters in the String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2936855" cy="49707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0" y="1600200"/>
            <a:ext cx="5435600" cy="4525963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s</a:t>
            </a:r>
            <a:r>
              <a:rPr lang="en-US" dirty="0" smtClean="0"/>
              <a:t> is a String, then</a:t>
            </a:r>
          </a:p>
          <a:p>
            <a:pPr lvl="1">
              <a:buNone/>
            </a:pPr>
            <a:r>
              <a:rPr lang="en-US" dirty="0" err="1" smtClean="0"/>
              <a:t>s.toUpperCase</a:t>
            </a:r>
            <a:r>
              <a:rPr lang="en-US" dirty="0" smtClean="0"/>
              <a:t>() returns a new String which is the same as </a:t>
            </a:r>
            <a:r>
              <a:rPr lang="en-US" dirty="0" err="1" smtClean="0"/>
              <a:t>s</a:t>
            </a:r>
            <a:r>
              <a:rPr lang="en-US" dirty="0" smtClean="0"/>
              <a:t> except that all the letters are upper case</a:t>
            </a:r>
          </a:p>
          <a:p>
            <a:pPr lvl="1">
              <a:buNone/>
            </a:pPr>
            <a:r>
              <a:rPr lang="en-US" dirty="0" err="1" smtClean="0"/>
              <a:t>s.toLowerCase</a:t>
            </a:r>
            <a:r>
              <a:rPr lang="en-US" dirty="0" smtClean="0"/>
              <a:t>() returns a new String which is the same as </a:t>
            </a:r>
            <a:r>
              <a:rPr lang="en-US" dirty="0" err="1" smtClean="0"/>
              <a:t>s</a:t>
            </a:r>
            <a:r>
              <a:rPr lang="en-US" dirty="0" smtClean="0"/>
              <a:t> except that all the letters are lower case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794000" cy="4749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1107</Words>
  <Application>Microsoft Macintosh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Text</vt:lpstr>
      <vt:lpstr>Source</vt:lpstr>
      <vt:lpstr>Overview</vt:lpstr>
      <vt:lpstr>Strings</vt:lpstr>
      <vt:lpstr>Nothing special about in-built classes</vt:lpstr>
      <vt:lpstr>Help with using Strings</vt:lpstr>
      <vt:lpstr>What is a String?</vt:lpstr>
      <vt:lpstr>Some String methods</vt:lpstr>
      <vt:lpstr>Changing case</vt:lpstr>
      <vt:lpstr>The equals() method and concatenation (‘+’ with Strings)</vt:lpstr>
      <vt:lpstr>Concatenating Strings with other things</vt:lpstr>
      <vt:lpstr>6 Steps to displaying some text</vt:lpstr>
      <vt:lpstr>Example</vt:lpstr>
      <vt:lpstr>Listing all available fonts</vt:lpstr>
      <vt:lpstr>createFont()</vt:lpstr>
      <vt:lpstr>textAlign()</vt:lpstr>
      <vt:lpstr>textWidth(String)</vt:lpstr>
      <vt:lpstr>A Text Mirror</vt:lpstr>
      <vt:lpstr>Rotating and translating text</vt:lpstr>
      <vt:lpstr>Text in 3D</vt:lpstr>
      <vt:lpstr>Displaying text a character at a time</vt:lpstr>
      <vt:lpstr>Shaking letters</vt:lpstr>
      <vt:lpstr>Letters on a circle</vt:lpstr>
    </vt:vector>
  </TitlesOfParts>
  <Company>IMI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</dc:title>
  <dc:creator>David Meredith</dc:creator>
  <cp:lastModifiedBy>David Meredith</cp:lastModifiedBy>
  <cp:revision>38</cp:revision>
  <dcterms:created xsi:type="dcterms:W3CDTF">2011-02-17T16:33:12Z</dcterms:created>
  <dcterms:modified xsi:type="dcterms:W3CDTF">2011-02-17T22:29:57Z</dcterms:modified>
</cp:coreProperties>
</file>