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C279-AEC0-0C49-AC14-F3E6C4238188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BCDF-7F7D-6E4E-934A-C0B2979D3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Input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Meredith</a:t>
            </a:r>
          </a:p>
          <a:p>
            <a:r>
              <a:rPr lang="en-US" dirty="0" smtClean="0"/>
              <a:t>Aalborg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011421"/>
            <a:ext cx="2921000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text from a file using </a:t>
            </a:r>
            <a:r>
              <a:rPr lang="en-US" dirty="0" err="1" smtClean="0"/>
              <a:t>loadStrings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19651"/>
            <a:ext cx="42799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11" y="4776157"/>
            <a:ext cx="2921000" cy="78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84560"/>
            <a:ext cx="7073900" cy="20193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934212" y="3101693"/>
            <a:ext cx="1752588" cy="1011421"/>
          </a:xfrm>
          <a:prstGeom prst="wedgeRoundRectCallout">
            <a:avLst>
              <a:gd name="adj1" fmla="val -128564"/>
              <a:gd name="adj2" fmla="val -541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input text file, stored in the data folder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585815" y="4595951"/>
            <a:ext cx="2100985" cy="832011"/>
          </a:xfrm>
          <a:prstGeom prst="wedgeRoundRectCallout">
            <a:avLst>
              <a:gd name="adj1" fmla="val -136376"/>
              <a:gd name="adj2" fmla="val -1009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Using </a:t>
            </a:r>
            <a:r>
              <a:rPr lang="en-US" dirty="0" err="1" smtClean="0"/>
              <a:t>loadStrings</a:t>
            </a:r>
            <a:r>
              <a:rPr lang="en-US" dirty="0" smtClean="0"/>
              <a:t>() to read the lines from the text file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225946" y="5731389"/>
            <a:ext cx="2305154" cy="854089"/>
          </a:xfrm>
          <a:prstGeom prst="wedgeRoundRectCallout">
            <a:avLst>
              <a:gd name="adj1" fmla="val -109078"/>
              <a:gd name="adj2" fmla="val -1019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array of Strings produced by </a:t>
            </a:r>
            <a:r>
              <a:rPr lang="en-US" dirty="0" err="1" smtClean="0"/>
              <a:t>loadStrings</a:t>
            </a:r>
            <a:r>
              <a:rPr lang="en-US" dirty="0" smtClean="0"/>
              <a:t>()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numeric values from a text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327734"/>
            <a:ext cx="7632700" cy="128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2700338"/>
            <a:ext cx="4800600" cy="408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513" y="2921884"/>
            <a:ext cx="1018664" cy="3541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7327" cy="20136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8944" y="5810055"/>
            <a:ext cx="6078475" cy="789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objects from a file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04" y="856807"/>
            <a:ext cx="2105225" cy="2313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352" y="955231"/>
            <a:ext cx="4593273" cy="4714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521" y="3597592"/>
            <a:ext cx="2760479" cy="3260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data to a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283200" cy="13335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146800" y="1584560"/>
            <a:ext cx="2540000" cy="927312"/>
          </a:xfrm>
          <a:prstGeom prst="wedgeRoundRectCallout">
            <a:avLst>
              <a:gd name="adj1" fmla="val -126139"/>
              <a:gd name="adj2" fmla="val 322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Saves the strings array to a file called </a:t>
            </a:r>
            <a:r>
              <a:rPr lang="en-US" dirty="0" err="1" smtClean="0"/>
              <a:t>data.txt</a:t>
            </a:r>
            <a:r>
              <a:rPr lang="en-US" dirty="0" smtClean="0"/>
              <a:t> in the sketch folder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5494"/>
            <a:ext cx="6604000" cy="19558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740400" y="2751138"/>
            <a:ext cx="2744738" cy="1215882"/>
          </a:xfrm>
          <a:prstGeom prst="wedgeRoundRectCallout">
            <a:avLst>
              <a:gd name="adj1" fmla="val -88803"/>
              <a:gd name="adj2" fmla="val -5681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Saves the strings array to a file called </a:t>
            </a:r>
            <a:r>
              <a:rPr lang="en-US" dirty="0" err="1" smtClean="0"/>
              <a:t>newData.txt</a:t>
            </a:r>
            <a:r>
              <a:rPr lang="en-US" dirty="0" smtClean="0"/>
              <a:t> in the data subfolder of the sketch folder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Extracting information from an XML feed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771650"/>
            <a:ext cx="727710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5630247"/>
            <a:ext cx="28702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words in texts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7638"/>
            <a:ext cx="8534400" cy="257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5027868"/>
            <a:ext cx="3683000" cy="25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Yahoo’s weather RSS feed is an XML file</a:t>
            </a:r>
          </a:p>
          <a:p>
            <a:r>
              <a:rPr lang="en-US" dirty="0" smtClean="0"/>
              <a:t>An XML file stores structured data, with each piece of data between </a:t>
            </a:r>
            <a:r>
              <a:rPr lang="en-US" i="1" dirty="0" smtClean="0"/>
              <a:t>tags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tagName</a:t>
            </a:r>
            <a:r>
              <a:rPr lang="en-US" dirty="0" smtClean="0"/>
              <a:t>&gt;data&lt;/</a:t>
            </a:r>
            <a:r>
              <a:rPr lang="en-US" dirty="0" err="1" smtClean="0"/>
              <a:t>tagName</a:t>
            </a:r>
            <a:r>
              <a:rPr lang="en-US" dirty="0" smtClean="0"/>
              <a:t>&gt;</a:t>
            </a:r>
          </a:p>
          <a:p>
            <a:pPr lvl="1">
              <a:buNone/>
            </a:pPr>
            <a:r>
              <a:rPr lang="en-US" dirty="0" smtClean="0"/>
              <a:t>The end tag has the same name as the start tag but is preceded by a forward slash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6364"/>
            <a:ext cx="8229600" cy="9383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XML file is actually an encoding of a </a:t>
            </a:r>
            <a:r>
              <a:rPr lang="en-US" i="1" dirty="0" smtClean="0"/>
              <a:t>tree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67" y="1417638"/>
            <a:ext cx="6372193" cy="37701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code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90" y="4026798"/>
            <a:ext cx="5450032" cy="2701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89" y="1281530"/>
            <a:ext cx="5450032" cy="274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8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Yahoo Weather RSS file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00" y="1258444"/>
            <a:ext cx="6542728" cy="484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18 of</a:t>
            </a:r>
          </a:p>
          <a:p>
            <a:pPr lvl="1"/>
            <a:r>
              <a:rPr lang="en-US" dirty="0" err="1" smtClean="0"/>
              <a:t>Shiffman</a:t>
            </a:r>
            <a:r>
              <a:rPr lang="en-US" dirty="0" smtClean="0"/>
              <a:t>, D. (2008). </a:t>
            </a:r>
            <a:r>
              <a:rPr lang="en-US" i="1" dirty="0" smtClean="0"/>
              <a:t>Learning Processing</a:t>
            </a:r>
            <a:r>
              <a:rPr lang="en-US" dirty="0" smtClean="0"/>
              <a:t>. Morgan Kaufmann. ISBN: 978-0-12-373602-4.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XMLElement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3" y="1417638"/>
            <a:ext cx="8978900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20" y="4663259"/>
            <a:ext cx="6484668" cy="323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met the String class and some of its methods, e.g.,</a:t>
            </a:r>
          </a:p>
          <a:p>
            <a:pPr lvl="1">
              <a:buNone/>
            </a:pPr>
            <a:r>
              <a:rPr lang="en-US" dirty="0" err="1" smtClean="0"/>
              <a:t>charAt(int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), </a:t>
            </a:r>
            <a:r>
              <a:rPr lang="en-US" dirty="0" err="1" smtClean="0"/>
              <a:t>toUpperCase</a:t>
            </a:r>
            <a:r>
              <a:rPr lang="en-US" dirty="0" smtClean="0"/>
              <a:t>(), </a:t>
            </a:r>
            <a:r>
              <a:rPr lang="en-US" dirty="0" err="1" smtClean="0"/>
              <a:t>equals(String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length()</a:t>
            </a:r>
          </a:p>
          <a:p>
            <a:r>
              <a:rPr lang="en-US" dirty="0" smtClean="0"/>
              <a:t>Will now look at some more methods that let us find substrings within Strings</a:t>
            </a:r>
          </a:p>
          <a:p>
            <a:pPr lvl="1"/>
            <a:r>
              <a:rPr lang="en-US" dirty="0" err="1" smtClean="0"/>
              <a:t>indexOf(String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 and </a:t>
            </a:r>
            <a:r>
              <a:rPr lang="en-US" dirty="0" err="1" smtClean="0"/>
              <a:t>substring(i,j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indexOf(String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1700"/>
            <a:ext cx="8229600" cy="29976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s1.indexOf(s2) returns the index of the first occurrence of s2 in s1</a:t>
            </a:r>
          </a:p>
          <a:p>
            <a:r>
              <a:rPr lang="en-US" dirty="0" smtClean="0"/>
              <a:t>If s2 does not occur in s1, then returns -1</a:t>
            </a:r>
          </a:p>
          <a:p>
            <a:r>
              <a:rPr lang="en-US" dirty="0" smtClean="0"/>
              <a:t>Remember that Strings are like arrays in that they used </a:t>
            </a:r>
            <a:r>
              <a:rPr lang="en-US" i="1" dirty="0" smtClean="0"/>
              <a:t>zero-based indexing</a:t>
            </a:r>
            <a:endParaRPr lang="en-US" dirty="0" smtClean="0"/>
          </a:p>
          <a:p>
            <a:pPr lvl="1"/>
            <a:r>
              <a:rPr lang="en-US" dirty="0" smtClean="0"/>
              <a:t>i.e., the index of the first character is 0 and the index of the last character is 1 less than the length of the String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6718300" cy="184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448" y="2101850"/>
            <a:ext cx="2921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substring(i,j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402" y="4135590"/>
            <a:ext cx="7113397" cy="19905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s</a:t>
            </a:r>
            <a:r>
              <a:rPr lang="en-US" dirty="0" smtClean="0"/>
              <a:t> is a String, then </a:t>
            </a:r>
            <a:r>
              <a:rPr lang="en-US" dirty="0" err="1" smtClean="0"/>
              <a:t>s.substring(i,j</a:t>
            </a:r>
            <a:r>
              <a:rPr lang="en-US" dirty="0" smtClean="0"/>
              <a:t>) returns the string that contains the characters from index </a:t>
            </a:r>
            <a:r>
              <a:rPr lang="en-US" dirty="0" err="1" smtClean="0"/>
              <a:t>i</a:t>
            </a:r>
            <a:r>
              <a:rPr lang="en-US" dirty="0" smtClean="0"/>
              <a:t> to index j-1 in </a:t>
            </a:r>
            <a:r>
              <a:rPr lang="en-US" dirty="0" err="1" smtClean="0"/>
              <a:t>s</a:t>
            </a:r>
            <a:r>
              <a:rPr lang="en-US" dirty="0" smtClean="0"/>
              <a:t> (inclusive)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8" y="1355468"/>
            <a:ext cx="8555492" cy="2611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35590"/>
            <a:ext cx="508000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020"/>
          </a:xfrm>
        </p:spPr>
        <p:txBody>
          <a:bodyPr>
            <a:normAutofit/>
          </a:bodyPr>
          <a:lstStyle/>
          <a:p>
            <a:r>
              <a:rPr lang="en-US" dirty="0" smtClean="0"/>
              <a:t>User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955822" cy="4244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58658"/>
            <a:ext cx="38100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288331"/>
            <a:ext cx="3810000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544"/>
          </a:xfrm>
        </p:spPr>
        <p:txBody>
          <a:bodyPr/>
          <a:lstStyle/>
          <a:p>
            <a:r>
              <a:rPr lang="en-US" dirty="0" smtClean="0"/>
              <a:t>split() and </a:t>
            </a:r>
            <a:r>
              <a:rPr lang="en-US" dirty="0" err="1" smtClean="0"/>
              <a:t>splitTokens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1172"/>
            <a:ext cx="4876800" cy="378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19" y="2371222"/>
            <a:ext cx="1016000" cy="31115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226415" y="1584560"/>
            <a:ext cx="1460385" cy="921518"/>
          </a:xfrm>
          <a:prstGeom prst="wedgeRoundRectCallout">
            <a:avLst>
              <a:gd name="adj1" fmla="val -97789"/>
              <a:gd name="adj2" fmla="val 10668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full stop in final string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226415" y="3202835"/>
            <a:ext cx="1460385" cy="876565"/>
          </a:xfrm>
          <a:prstGeom prst="wedgeRoundRectCallout">
            <a:avLst>
              <a:gd name="adj1" fmla="val -99328"/>
              <a:gd name="adj2" fmla="val 766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spaces still present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226415" y="4607587"/>
            <a:ext cx="1460385" cy="875135"/>
          </a:xfrm>
          <a:prstGeom prst="wedgeRoundRectCallout">
            <a:avLst>
              <a:gd name="adj1" fmla="val -97789"/>
              <a:gd name="adj2" fmla="val 1498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spaces are gone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226180" y="5815772"/>
            <a:ext cx="2292673" cy="893324"/>
          </a:xfrm>
          <a:prstGeom prst="wedgeRoundRectCallout">
            <a:avLst>
              <a:gd name="adj1" fmla="val -110049"/>
              <a:gd name="adj2" fmla="val -894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String of adjacent delimiters treated as one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int</a:t>
            </a:r>
            <a:r>
              <a:rPr lang="en-US" dirty="0" smtClean="0"/>
              <a:t>() to parse an array of Strings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4900"/>
            <a:ext cx="4762500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544" y="3009900"/>
            <a:ext cx="1971060" cy="84474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023018" y="1417638"/>
            <a:ext cx="3663782" cy="957262"/>
          </a:xfrm>
          <a:prstGeom prst="wedgeRoundRectCallout">
            <a:avLst>
              <a:gd name="adj1" fmla="val -70219"/>
              <a:gd name="adj2" fmla="val 10358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r>
              <a:rPr lang="en-US" dirty="0" smtClean="0"/>
              <a:t>() can take an array of Strings and return an array of </a:t>
            </a:r>
            <a:r>
              <a:rPr lang="en-US" dirty="0" err="1" smtClean="0"/>
              <a:t>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1496304"/>
            <a:ext cx="4965700" cy="161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32" y="3438833"/>
            <a:ext cx="3889141" cy="7250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443</Words>
  <Application>Microsoft Macintosh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Data Input</vt:lpstr>
      <vt:lpstr>Source</vt:lpstr>
      <vt:lpstr>Manipulating Strings</vt:lpstr>
      <vt:lpstr>indexOf(String s)</vt:lpstr>
      <vt:lpstr>substring(i,j)</vt:lpstr>
      <vt:lpstr>User input</vt:lpstr>
      <vt:lpstr>split() and splitTokens()</vt:lpstr>
      <vt:lpstr>Using int() to parse an array of Strings</vt:lpstr>
      <vt:lpstr>join()</vt:lpstr>
      <vt:lpstr>Reading text from a file using loadStrings()</vt:lpstr>
      <vt:lpstr>Reading numeric values from a text file</vt:lpstr>
      <vt:lpstr>Creating objects from a file</vt:lpstr>
      <vt:lpstr>Saving data to a file</vt:lpstr>
      <vt:lpstr>Extracting information from an XML feed</vt:lpstr>
      <vt:lpstr>Counting words in texts</vt:lpstr>
      <vt:lpstr>Introduction to XML</vt:lpstr>
      <vt:lpstr>XML Trees</vt:lpstr>
      <vt:lpstr>XML code</vt:lpstr>
      <vt:lpstr>A Yahoo Weather RSS file</vt:lpstr>
      <vt:lpstr>Using XMLElement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Input</dc:title>
  <dc:creator>David Meredith</dc:creator>
  <cp:lastModifiedBy>David Meredith</cp:lastModifiedBy>
  <cp:revision>34</cp:revision>
  <dcterms:created xsi:type="dcterms:W3CDTF">2011-02-28T21:15:22Z</dcterms:created>
  <dcterms:modified xsi:type="dcterms:W3CDTF">2011-02-28T23:29:05Z</dcterms:modified>
</cp:coreProperties>
</file>