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3961D-97F0-F447-80A2-9ED420E21C8E}" type="datetimeFigureOut">
              <a:rPr lang="en-US" smtClean="0"/>
              <a:pPr/>
              <a:t>2/9/11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DD5F9-54CE-C548-8A38-B95E3F1EF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ave@create.aau.d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of</a:t>
            </a:r>
            <a:r>
              <a:rPr lang="en-US" dirty="0" smtClean="0"/>
              <a:t> ArT3 </a:t>
            </a:r>
            <a:r>
              <a:rPr lang="en-US" dirty="0" smtClean="0"/>
              <a:t>Programming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Meredith</a:t>
            </a:r>
          </a:p>
          <a:p>
            <a:r>
              <a:rPr lang="en-US" dirty="0" smtClean="0"/>
              <a:t>Aalborg University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dave@create.aau.dk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1: Introduction to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3109"/>
          </a:xfrm>
        </p:spPr>
        <p:txBody>
          <a:bodyPr numCol="3">
            <a:noAutofit/>
          </a:bodyPr>
          <a:lstStyle/>
          <a:p>
            <a:r>
              <a:rPr lang="en-US" sz="1400" dirty="0" smtClean="0"/>
              <a:t>Drawing simple shapes</a:t>
            </a:r>
          </a:p>
          <a:p>
            <a:pPr lvl="1">
              <a:buNone/>
            </a:pPr>
            <a:r>
              <a:rPr lang="en-US" sz="1100" dirty="0" err="1" smtClean="0"/>
              <a:t>point(x,y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smtClean="0"/>
              <a:t>line(x1,y1,x2,y2)</a:t>
            </a:r>
          </a:p>
          <a:p>
            <a:pPr lvl="1">
              <a:buNone/>
            </a:pPr>
            <a:r>
              <a:rPr lang="en-US" sz="1100" dirty="0" err="1" smtClean="0"/>
              <a:t>rect(x,y,w,h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err="1" smtClean="0"/>
              <a:t>rectMode(CORNER|CENTER|CORNERS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err="1" smtClean="0"/>
              <a:t>ellipse(x,y,w,h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err="1" smtClean="0"/>
              <a:t>ellipseMode(CORNER|CENTER|CORNERS</a:t>
            </a:r>
            <a:r>
              <a:rPr lang="en-US" sz="1100" dirty="0" smtClean="0"/>
              <a:t>)</a:t>
            </a:r>
          </a:p>
          <a:p>
            <a:r>
              <a:rPr lang="en-US" sz="1400" dirty="0" smtClean="0"/>
              <a:t>Defining </a:t>
            </a:r>
            <a:r>
              <a:rPr lang="en-US" sz="1400" dirty="0" err="1"/>
              <a:t>g</a:t>
            </a:r>
            <a:r>
              <a:rPr lang="en-US" sz="1400" dirty="0" err="1" smtClean="0"/>
              <a:t>reyscale</a:t>
            </a:r>
            <a:r>
              <a:rPr lang="en-US" sz="1400" dirty="0" smtClean="0"/>
              <a:t> values </a:t>
            </a:r>
          </a:p>
          <a:p>
            <a:pPr lvl="1"/>
            <a:r>
              <a:rPr lang="en-US" sz="1100" dirty="0" smtClean="0"/>
              <a:t>0 = black, 255 = white</a:t>
            </a:r>
          </a:p>
          <a:p>
            <a:pPr lvl="1">
              <a:buNone/>
            </a:pPr>
            <a:r>
              <a:rPr lang="en-US" sz="1100" dirty="0" err="1" smtClean="0"/>
              <a:t>stroke(n</a:t>
            </a:r>
            <a:r>
              <a:rPr lang="en-US" sz="1100" dirty="0" smtClean="0"/>
              <a:t>) (default is black)</a:t>
            </a:r>
          </a:p>
          <a:p>
            <a:pPr lvl="1">
              <a:buNone/>
            </a:pPr>
            <a:r>
              <a:rPr lang="en-US" sz="1100" dirty="0" err="1" smtClean="0"/>
              <a:t>fill(n</a:t>
            </a:r>
            <a:r>
              <a:rPr lang="en-US" sz="1100" dirty="0" smtClean="0"/>
              <a:t>) (default is white)</a:t>
            </a:r>
          </a:p>
          <a:p>
            <a:pPr lvl="1">
              <a:buNone/>
            </a:pPr>
            <a:r>
              <a:rPr lang="en-US" sz="1100" dirty="0" err="1" smtClean="0"/>
              <a:t>background(n</a:t>
            </a:r>
            <a:r>
              <a:rPr lang="en-US" sz="1100" dirty="0" smtClean="0"/>
              <a:t>) (default is grey)</a:t>
            </a:r>
          </a:p>
          <a:p>
            <a:pPr lvl="1">
              <a:buNone/>
            </a:pPr>
            <a:r>
              <a:rPr lang="en-US" sz="1100" dirty="0" err="1" smtClean="0"/>
              <a:t>noStroke</a:t>
            </a:r>
            <a:r>
              <a:rPr lang="en-US" sz="1100" dirty="0" smtClean="0"/>
              <a:t>()</a:t>
            </a:r>
          </a:p>
          <a:p>
            <a:pPr lvl="1">
              <a:buNone/>
            </a:pPr>
            <a:r>
              <a:rPr lang="en-US" sz="1100" dirty="0" err="1" smtClean="0"/>
              <a:t>noFill</a:t>
            </a:r>
            <a:r>
              <a:rPr lang="en-US" sz="1100" dirty="0" smtClean="0"/>
              <a:t>()</a:t>
            </a:r>
          </a:p>
          <a:p>
            <a:r>
              <a:rPr lang="en-US" sz="1400" dirty="0" smtClean="0"/>
              <a:t>Defining </a:t>
            </a:r>
            <a:r>
              <a:rPr lang="en-US" sz="1400" dirty="0" err="1" smtClean="0"/>
              <a:t>colours</a:t>
            </a:r>
            <a:endParaRPr lang="en-US" sz="1400" dirty="0" smtClean="0"/>
          </a:p>
          <a:p>
            <a:pPr lvl="1">
              <a:buNone/>
            </a:pPr>
            <a:r>
              <a:rPr lang="en-US" sz="1100" dirty="0" err="1" smtClean="0"/>
              <a:t>fill(r,g,b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err="1" smtClean="0"/>
              <a:t>stroke(r,g,b</a:t>
            </a:r>
            <a:r>
              <a:rPr lang="en-US" sz="1100" dirty="0" smtClean="0"/>
              <a:t>)</a:t>
            </a:r>
          </a:p>
          <a:p>
            <a:pPr lvl="1">
              <a:buNone/>
            </a:pPr>
            <a:r>
              <a:rPr lang="en-US" sz="1100" dirty="0" err="1" smtClean="0"/>
              <a:t>background(r,g,b</a:t>
            </a:r>
            <a:r>
              <a:rPr lang="en-US" sz="1100" dirty="0" smtClean="0"/>
              <a:t>)</a:t>
            </a:r>
          </a:p>
          <a:p>
            <a:r>
              <a:rPr lang="en-US" sz="1400" dirty="0" smtClean="0"/>
              <a:t>Defining opacity (alpha)</a:t>
            </a:r>
          </a:p>
          <a:p>
            <a:pPr lvl="1"/>
            <a:r>
              <a:rPr lang="en-US" sz="1100" dirty="0" smtClean="0"/>
              <a:t>255 = completely opaque, </a:t>
            </a:r>
            <a:br>
              <a:rPr lang="en-US" sz="1100" dirty="0" smtClean="0"/>
            </a:br>
            <a:r>
              <a:rPr lang="en-US" sz="1100" dirty="0" smtClean="0"/>
              <a:t>0 = completely transparent</a:t>
            </a:r>
          </a:p>
          <a:p>
            <a:pPr lvl="1"/>
            <a:r>
              <a:rPr lang="en-US" sz="1100" dirty="0" err="1" smtClean="0"/>
              <a:t>Greyscale</a:t>
            </a:r>
            <a:endParaRPr lang="en-US" sz="1100" dirty="0" smtClean="0"/>
          </a:p>
          <a:p>
            <a:pPr lvl="2">
              <a:buNone/>
            </a:pPr>
            <a:r>
              <a:rPr lang="en-US" sz="1050" dirty="0" err="1" smtClean="0"/>
              <a:t>fill(n,a</a:t>
            </a:r>
            <a:r>
              <a:rPr lang="en-US" sz="1050" dirty="0" smtClean="0"/>
              <a:t>)</a:t>
            </a:r>
          </a:p>
          <a:p>
            <a:pPr lvl="2">
              <a:buNone/>
            </a:pPr>
            <a:r>
              <a:rPr lang="en-US" sz="1050" dirty="0" err="1" smtClean="0"/>
              <a:t>background(n,a</a:t>
            </a:r>
            <a:r>
              <a:rPr lang="en-US" sz="1050" dirty="0" smtClean="0"/>
              <a:t>)</a:t>
            </a:r>
          </a:p>
          <a:p>
            <a:pPr lvl="2">
              <a:buNone/>
            </a:pPr>
            <a:r>
              <a:rPr lang="en-US" sz="1050" dirty="0" err="1" smtClean="0"/>
              <a:t>stroke(n,a</a:t>
            </a:r>
            <a:r>
              <a:rPr lang="en-US" sz="1050" dirty="0" smtClean="0"/>
              <a:t>)</a:t>
            </a:r>
          </a:p>
          <a:p>
            <a:pPr lvl="1"/>
            <a:r>
              <a:rPr lang="en-US" sz="1100" dirty="0" err="1" smtClean="0"/>
              <a:t>Colour</a:t>
            </a:r>
            <a:endParaRPr lang="en-US" sz="1100" dirty="0" smtClean="0"/>
          </a:p>
          <a:p>
            <a:pPr lvl="2">
              <a:buNone/>
            </a:pPr>
            <a:r>
              <a:rPr lang="en-US" sz="1050" dirty="0" err="1" smtClean="0"/>
              <a:t>fill(r,g,b,a</a:t>
            </a:r>
            <a:r>
              <a:rPr lang="en-US" sz="1050" dirty="0" smtClean="0"/>
              <a:t>)</a:t>
            </a:r>
          </a:p>
          <a:p>
            <a:pPr lvl="2">
              <a:buNone/>
            </a:pPr>
            <a:r>
              <a:rPr lang="en-US" sz="1050" dirty="0" err="1" smtClean="0"/>
              <a:t>background(r,g,b,a</a:t>
            </a:r>
            <a:r>
              <a:rPr lang="en-US" sz="1050" dirty="0" smtClean="0"/>
              <a:t>)</a:t>
            </a:r>
          </a:p>
          <a:p>
            <a:pPr lvl="2">
              <a:buNone/>
            </a:pPr>
            <a:r>
              <a:rPr lang="en-US" sz="1050" dirty="0" err="1" smtClean="0"/>
              <a:t>stroke(r,g,b,a</a:t>
            </a:r>
            <a:r>
              <a:rPr lang="en-US" sz="1050" dirty="0" smtClean="0"/>
              <a:t>)</a:t>
            </a:r>
          </a:p>
          <a:p>
            <a:r>
              <a:rPr lang="en-US" sz="1400" dirty="0" smtClean="0"/>
              <a:t>Defining line width</a:t>
            </a:r>
          </a:p>
          <a:p>
            <a:pPr lvl="1">
              <a:buNone/>
            </a:pPr>
            <a:r>
              <a:rPr lang="en-US" sz="1100" dirty="0" err="1" smtClean="0"/>
              <a:t>strokeWeight(x</a:t>
            </a:r>
            <a:r>
              <a:rPr lang="en-US" sz="1100" dirty="0" smtClean="0"/>
              <a:t>)</a:t>
            </a:r>
          </a:p>
          <a:p>
            <a:r>
              <a:rPr lang="en-US" sz="1400" dirty="0" smtClean="0"/>
              <a:t>Defining drawing area</a:t>
            </a:r>
          </a:p>
          <a:p>
            <a:pPr lvl="1">
              <a:buNone/>
            </a:pPr>
            <a:r>
              <a:rPr lang="en-US" sz="1100" dirty="0" err="1" smtClean="0"/>
              <a:t>size(x,y</a:t>
            </a:r>
            <a:r>
              <a:rPr lang="en-US" sz="1100" dirty="0" smtClean="0"/>
              <a:t>)</a:t>
            </a:r>
          </a:p>
          <a:p>
            <a:r>
              <a:rPr lang="en-US" sz="1400" dirty="0" smtClean="0"/>
              <a:t>Smoothing lines and edges</a:t>
            </a:r>
          </a:p>
          <a:p>
            <a:pPr lvl="1">
              <a:buNone/>
            </a:pPr>
            <a:r>
              <a:rPr lang="en-US" sz="1100" dirty="0" smtClean="0"/>
              <a:t>smooth()</a:t>
            </a:r>
          </a:p>
          <a:p>
            <a:r>
              <a:rPr lang="en-US" sz="1400" dirty="0" smtClean="0"/>
              <a:t>Printing to console</a:t>
            </a:r>
          </a:p>
          <a:p>
            <a:pPr lvl="1">
              <a:buNone/>
            </a:pPr>
            <a:r>
              <a:rPr lang="en-US" sz="1100" dirty="0" err="1" smtClean="0"/>
              <a:t>println(“a</a:t>
            </a:r>
            <a:r>
              <a:rPr lang="en-US" sz="1100" dirty="0" smtClean="0"/>
              <a:t> string”)</a:t>
            </a:r>
          </a:p>
          <a:p>
            <a:r>
              <a:rPr lang="en-US" sz="1400" dirty="0" smtClean="0"/>
              <a:t>Comments</a:t>
            </a:r>
          </a:p>
          <a:p>
            <a:pPr lvl="1">
              <a:buNone/>
            </a:pPr>
            <a:r>
              <a:rPr lang="en-US" sz="1100" dirty="0" smtClean="0"/>
              <a:t>// comments rest of line</a:t>
            </a:r>
          </a:p>
          <a:p>
            <a:pPr lvl="1">
              <a:buNone/>
            </a:pPr>
            <a:r>
              <a:rPr lang="en-US" sz="1100" dirty="0" smtClean="0"/>
              <a:t>/* comments region in between */</a:t>
            </a:r>
          </a:p>
          <a:p>
            <a:r>
              <a:rPr lang="en-US" sz="1400" dirty="0" smtClean="0"/>
              <a:t>Program structure</a:t>
            </a:r>
          </a:p>
          <a:p>
            <a:pPr lvl="1">
              <a:buNone/>
            </a:pPr>
            <a:r>
              <a:rPr lang="en-US" sz="1100" dirty="0" smtClean="0"/>
              <a:t>setup() and draw()</a:t>
            </a:r>
          </a:p>
          <a:p>
            <a:r>
              <a:rPr lang="en-US" sz="1400" dirty="0" smtClean="0"/>
              <a:t>Tracking mouse location</a:t>
            </a:r>
          </a:p>
          <a:p>
            <a:pPr lvl="1">
              <a:buNone/>
            </a:pPr>
            <a:r>
              <a:rPr lang="en-US" sz="1100" dirty="0" err="1" smtClean="0"/>
              <a:t>mouseX</a:t>
            </a:r>
            <a:r>
              <a:rPr lang="en-US" sz="1100" dirty="0" smtClean="0"/>
              <a:t> and </a:t>
            </a:r>
            <a:r>
              <a:rPr lang="en-US" sz="1100" dirty="0" err="1" smtClean="0"/>
              <a:t>mouseY</a:t>
            </a:r>
            <a:endParaRPr lang="en-US" sz="1100" dirty="0" smtClean="0"/>
          </a:p>
          <a:p>
            <a:pPr lvl="1">
              <a:buNone/>
            </a:pPr>
            <a:r>
              <a:rPr lang="en-US" sz="1100" dirty="0" err="1" smtClean="0"/>
              <a:t>pmouseX</a:t>
            </a:r>
            <a:r>
              <a:rPr lang="en-US" sz="1100" dirty="0" smtClean="0"/>
              <a:t> and </a:t>
            </a:r>
            <a:r>
              <a:rPr lang="en-US" sz="1100" dirty="0" err="1" smtClean="0"/>
              <a:t>pmouseY</a:t>
            </a:r>
            <a:endParaRPr lang="en-US" sz="1100" dirty="0" smtClean="0"/>
          </a:p>
          <a:p>
            <a:r>
              <a:rPr lang="en-US" sz="1400" dirty="0" smtClean="0"/>
              <a:t>Responding to mouse clicks and key presses</a:t>
            </a:r>
          </a:p>
          <a:p>
            <a:pPr lvl="1">
              <a:buNone/>
            </a:pPr>
            <a:r>
              <a:rPr lang="en-US" sz="1100" dirty="0" smtClean="0"/>
              <a:t>void </a:t>
            </a:r>
            <a:r>
              <a:rPr lang="en-US" sz="1100" dirty="0" err="1" smtClean="0"/>
              <a:t>mousePressed</a:t>
            </a:r>
            <a:r>
              <a:rPr lang="en-US" sz="1100" dirty="0" smtClean="0"/>
              <a:t>()</a:t>
            </a:r>
          </a:p>
          <a:p>
            <a:pPr lvl="1">
              <a:buNone/>
            </a:pPr>
            <a:r>
              <a:rPr lang="en-US" sz="1100" dirty="0" smtClean="0"/>
              <a:t>void </a:t>
            </a:r>
            <a:r>
              <a:rPr lang="en-US" sz="1100" dirty="0" err="1" smtClean="0"/>
              <a:t>keyPressed</a:t>
            </a:r>
            <a:r>
              <a:rPr lang="en-US" sz="1100" dirty="0" smtClean="0"/>
              <a:t>()</a:t>
            </a:r>
          </a:p>
          <a:p>
            <a:r>
              <a:rPr lang="en-US" sz="1400" cap="small" dirty="0" smtClean="0"/>
              <a:t>U</a:t>
            </a:r>
            <a:r>
              <a:rPr lang="en-US" sz="1400" dirty="0" smtClean="0"/>
              <a:t>sing Processing</a:t>
            </a:r>
          </a:p>
          <a:p>
            <a:pPr lvl="1"/>
            <a:r>
              <a:rPr lang="en-US" sz="1100" dirty="0" smtClean="0"/>
              <a:t>Shift-Click Run to run full screen</a:t>
            </a:r>
          </a:p>
          <a:p>
            <a:pPr lvl="1"/>
            <a:r>
              <a:rPr lang="en-US" sz="1100" dirty="0" smtClean="0"/>
              <a:t>Sketchbook</a:t>
            </a:r>
          </a:p>
          <a:p>
            <a:pPr lvl="1"/>
            <a:r>
              <a:rPr lang="en-US" sz="1100" dirty="0" smtClean="0"/>
              <a:t>Publishing (Exporting) a sketch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2: Variables and Conditionals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1769"/>
          </a:xfrm>
        </p:spPr>
        <p:txBody>
          <a:bodyPr numCol="2">
            <a:normAutofit fontScale="62500" lnSpcReduction="20000"/>
          </a:bodyPr>
          <a:lstStyle/>
          <a:p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Types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, byte, short, long</a:t>
            </a:r>
          </a:p>
          <a:p>
            <a:pPr lvl="2"/>
            <a:r>
              <a:rPr lang="en-US" dirty="0" smtClean="0"/>
              <a:t>double, float</a:t>
            </a:r>
          </a:p>
          <a:p>
            <a:pPr lvl="2"/>
            <a:r>
              <a:rPr lang="en-US" dirty="0" smtClean="0"/>
              <a:t>char</a:t>
            </a:r>
          </a:p>
          <a:p>
            <a:pPr lvl="2"/>
            <a:r>
              <a:rPr lang="en-US" dirty="0" err="1" smtClean="0"/>
              <a:t>boolean</a:t>
            </a:r>
            <a:endParaRPr lang="en-US" dirty="0" smtClean="0"/>
          </a:p>
          <a:p>
            <a:pPr lvl="1"/>
            <a:r>
              <a:rPr lang="en-US" dirty="0" smtClean="0"/>
              <a:t>Declaring variables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Initializing variables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2;</a:t>
            </a:r>
          </a:p>
          <a:p>
            <a:pPr lvl="1"/>
            <a:r>
              <a:rPr lang="en-US" dirty="0" smtClean="0"/>
              <a:t>Global variables</a:t>
            </a:r>
          </a:p>
          <a:p>
            <a:pPr lvl="2"/>
            <a:r>
              <a:rPr lang="en-US" dirty="0" smtClean="0"/>
              <a:t>Defined outside setup() and draw()</a:t>
            </a:r>
          </a:p>
          <a:p>
            <a:pPr lvl="1"/>
            <a:r>
              <a:rPr lang="en-US" dirty="0" smtClean="0"/>
              <a:t>Assigning values to variables</a:t>
            </a:r>
          </a:p>
          <a:p>
            <a:pPr lvl="2"/>
            <a:r>
              <a:rPr lang="en-US" dirty="0" err="1" smtClean="0"/>
              <a:t>x</a:t>
            </a:r>
            <a:r>
              <a:rPr lang="en-US" dirty="0" smtClean="0"/>
              <a:t> = 5;</a:t>
            </a:r>
          </a:p>
          <a:p>
            <a:pPr lvl="1"/>
            <a:r>
              <a:rPr lang="en-US" dirty="0" smtClean="0"/>
              <a:t>System variables</a:t>
            </a:r>
          </a:p>
          <a:p>
            <a:pPr lvl="2"/>
            <a:r>
              <a:rPr lang="en-US" dirty="0" smtClean="0"/>
              <a:t>width, height, </a:t>
            </a:r>
            <a:r>
              <a:rPr lang="en-US" dirty="0" err="1" smtClean="0"/>
              <a:t>frameCount</a:t>
            </a:r>
            <a:r>
              <a:rPr lang="en-US" dirty="0" smtClean="0"/>
              <a:t>, </a:t>
            </a:r>
            <a:r>
              <a:rPr lang="en-US" dirty="0" err="1" smtClean="0"/>
              <a:t>frameRate</a:t>
            </a:r>
            <a:r>
              <a:rPr lang="en-US" dirty="0" smtClean="0"/>
              <a:t>, </a:t>
            </a:r>
            <a:r>
              <a:rPr lang="en-US" dirty="0" err="1" smtClean="0"/>
              <a:t>screen.width</a:t>
            </a:r>
            <a:r>
              <a:rPr lang="en-US" dirty="0" smtClean="0"/>
              <a:t>, </a:t>
            </a:r>
            <a:r>
              <a:rPr lang="en-US" dirty="0" err="1" smtClean="0"/>
              <a:t>screen.height</a:t>
            </a:r>
            <a:r>
              <a:rPr lang="en-US" dirty="0" smtClean="0"/>
              <a:t>, key, </a:t>
            </a:r>
            <a:r>
              <a:rPr lang="en-US" dirty="0" err="1" smtClean="0"/>
              <a:t>keyCode</a:t>
            </a:r>
            <a:r>
              <a:rPr lang="en-US" dirty="0" smtClean="0"/>
              <a:t>, </a:t>
            </a:r>
            <a:r>
              <a:rPr lang="en-US" dirty="0" err="1" smtClean="0"/>
              <a:t>mousePressed</a:t>
            </a:r>
            <a:r>
              <a:rPr lang="en-US" dirty="0" smtClean="0"/>
              <a:t>, </a:t>
            </a:r>
            <a:r>
              <a:rPr lang="en-US" dirty="0" err="1" smtClean="0"/>
              <a:t>mouseX</a:t>
            </a:r>
            <a:r>
              <a:rPr lang="en-US" dirty="0" smtClean="0"/>
              <a:t>, </a:t>
            </a:r>
            <a:r>
              <a:rPr lang="en-US" dirty="0" err="1" smtClean="0"/>
              <a:t>mouseY</a:t>
            </a:r>
            <a:r>
              <a:rPr lang="en-US" dirty="0" smtClean="0"/>
              <a:t>, </a:t>
            </a:r>
            <a:r>
              <a:rPr lang="en-US" dirty="0" err="1" smtClean="0"/>
              <a:t>pmouseX</a:t>
            </a:r>
            <a:r>
              <a:rPr lang="en-US" dirty="0" smtClean="0"/>
              <a:t>, </a:t>
            </a:r>
            <a:r>
              <a:rPr lang="en-US" dirty="0" err="1" smtClean="0"/>
              <a:t>pmouseY</a:t>
            </a:r>
            <a:r>
              <a:rPr lang="en-US" dirty="0" smtClean="0"/>
              <a:t>, </a:t>
            </a:r>
            <a:r>
              <a:rPr lang="en-US" dirty="0" err="1" smtClean="0"/>
              <a:t>mouseButton</a:t>
            </a:r>
            <a:endParaRPr lang="en-US" dirty="0" smtClean="0"/>
          </a:p>
          <a:p>
            <a:pPr lvl="1"/>
            <a:r>
              <a:rPr lang="en-US" dirty="0" smtClean="0"/>
              <a:t>Random numbers</a:t>
            </a:r>
          </a:p>
          <a:p>
            <a:pPr lvl="2"/>
            <a:r>
              <a:rPr lang="en-US" dirty="0" err="1" smtClean="0"/>
              <a:t>w</a:t>
            </a:r>
            <a:r>
              <a:rPr lang="en-US" dirty="0" smtClean="0"/>
              <a:t> = </a:t>
            </a:r>
            <a:r>
              <a:rPr lang="en-US" dirty="0" err="1" smtClean="0"/>
              <a:t>random(x,y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w</a:t>
            </a:r>
            <a:r>
              <a:rPr lang="en-US" dirty="0" smtClean="0"/>
              <a:t> = </a:t>
            </a:r>
            <a:r>
              <a:rPr lang="en-US" dirty="0" err="1" smtClean="0"/>
              <a:t>random(x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Type-casting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w</a:t>
            </a:r>
            <a:r>
              <a:rPr lang="en-US" dirty="0" smtClean="0"/>
              <a:t> = int(random(1,100))</a:t>
            </a:r>
          </a:p>
          <a:p>
            <a:r>
              <a:rPr lang="en-US" dirty="0" smtClean="0"/>
              <a:t>Conditionals</a:t>
            </a:r>
          </a:p>
          <a:p>
            <a:pPr lvl="1"/>
            <a:r>
              <a:rPr lang="en-US" dirty="0" smtClean="0"/>
              <a:t>Boolean expressions</a:t>
            </a:r>
          </a:p>
          <a:p>
            <a:pPr lvl="1"/>
            <a:r>
              <a:rPr lang="en-US" dirty="0" smtClean="0"/>
              <a:t>Relational operators</a:t>
            </a:r>
          </a:p>
          <a:p>
            <a:pPr lvl="2"/>
            <a:r>
              <a:rPr lang="en-US" dirty="0" smtClean="0"/>
              <a:t>&gt;, &lt;, &gt;=, &lt;=, ==, !=</a:t>
            </a:r>
          </a:p>
          <a:p>
            <a:pPr lvl="1"/>
            <a:r>
              <a:rPr lang="en-US" dirty="0" smtClean="0"/>
              <a:t>if (condition) {</a:t>
            </a:r>
            <a:r>
              <a:rPr lang="en-US" dirty="0" err="1" smtClean="0"/>
              <a:t>doThis</a:t>
            </a:r>
            <a:r>
              <a:rPr lang="en-US" dirty="0" smtClean="0"/>
              <a:t>();}</a:t>
            </a:r>
          </a:p>
          <a:p>
            <a:pPr lvl="1"/>
            <a:r>
              <a:rPr lang="en-US" dirty="0" smtClean="0"/>
              <a:t>if (condition) {</a:t>
            </a:r>
            <a:r>
              <a:rPr lang="en-US" dirty="0" err="1" smtClean="0"/>
              <a:t>doThis</a:t>
            </a:r>
            <a:r>
              <a:rPr lang="en-US" dirty="0" smtClean="0"/>
              <a:t>();}</a:t>
            </a:r>
            <a:br>
              <a:rPr lang="en-US" dirty="0" smtClean="0"/>
            </a:br>
            <a:r>
              <a:rPr lang="en-US" dirty="0" smtClean="0"/>
              <a:t>else {</a:t>
            </a:r>
            <a:r>
              <a:rPr lang="en-US" dirty="0" err="1" smtClean="0"/>
              <a:t>doThat</a:t>
            </a:r>
            <a:r>
              <a:rPr lang="en-US" dirty="0" smtClean="0"/>
              <a:t>();}</a:t>
            </a:r>
          </a:p>
          <a:p>
            <a:pPr lvl="1"/>
            <a:r>
              <a:rPr lang="en-US" dirty="0" smtClean="0"/>
              <a:t>if (condition1) {</a:t>
            </a:r>
            <a:r>
              <a:rPr lang="en-US" dirty="0" err="1" smtClean="0"/>
              <a:t>doThis</a:t>
            </a:r>
            <a:r>
              <a:rPr lang="en-US" dirty="0" smtClean="0"/>
              <a:t>();}</a:t>
            </a:r>
            <a:br>
              <a:rPr lang="en-US" dirty="0" smtClean="0"/>
            </a:br>
            <a:r>
              <a:rPr lang="en-US" dirty="0" smtClean="0"/>
              <a:t>else if (condition2) {</a:t>
            </a:r>
            <a:r>
              <a:rPr lang="en-US" dirty="0" err="1" smtClean="0"/>
              <a:t>doThat</a:t>
            </a:r>
            <a:r>
              <a:rPr lang="en-US" dirty="0" smtClean="0"/>
              <a:t>();}</a:t>
            </a:r>
            <a:br>
              <a:rPr lang="en-US" dirty="0" smtClean="0"/>
            </a:br>
            <a:r>
              <a:rPr lang="en-US" dirty="0" smtClean="0"/>
              <a:t>else {</a:t>
            </a:r>
            <a:r>
              <a:rPr lang="en-US" dirty="0" err="1" smtClean="0"/>
              <a:t>doTheOther</a:t>
            </a:r>
            <a:r>
              <a:rPr lang="en-US" dirty="0" smtClean="0"/>
              <a:t>();}</a:t>
            </a:r>
          </a:p>
          <a:p>
            <a:pPr lvl="1"/>
            <a:r>
              <a:rPr lang="en-US" dirty="0" smtClean="0"/>
              <a:t>Logical operators</a:t>
            </a:r>
          </a:p>
          <a:p>
            <a:pPr lvl="2"/>
            <a:r>
              <a:rPr lang="en-US" dirty="0" smtClean="0"/>
              <a:t>&amp;&amp;, ||, !</a:t>
            </a:r>
          </a:p>
          <a:p>
            <a:pPr lvl="1"/>
            <a:r>
              <a:rPr lang="en-US" dirty="0" smtClean="0"/>
              <a:t>Bouncing ball </a:t>
            </a:r>
            <a:r>
              <a:rPr lang="en-US" dirty="0" err="1" smtClean="0"/>
              <a:t>programme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3: Loops and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Loops</a:t>
            </a:r>
          </a:p>
          <a:p>
            <a:pPr lvl="1"/>
            <a:r>
              <a:rPr lang="en-US" dirty="0" err="1" smtClean="0"/>
              <a:t>while(condition</a:t>
            </a:r>
            <a:r>
              <a:rPr lang="en-US" dirty="0" smtClean="0"/>
              <a:t>)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doThis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	change something;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constrain(value</a:t>
            </a:r>
            <a:r>
              <a:rPr lang="en-US" dirty="0" smtClean="0"/>
              <a:t>, min, max);</a:t>
            </a:r>
          </a:p>
          <a:p>
            <a:pPr lvl="1"/>
            <a:r>
              <a:rPr lang="en-US" dirty="0" smtClean="0"/>
              <a:t>for (initialization; test; change something)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doThis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Increment expressions</a:t>
            </a:r>
          </a:p>
          <a:p>
            <a:pPr lvl="2"/>
            <a:r>
              <a:rPr lang="en-US" dirty="0" err="1" smtClean="0"/>
              <a:t>i</a:t>
            </a:r>
            <a:r>
              <a:rPr lang="en-US" dirty="0" smtClean="0"/>
              <a:t>++, </a:t>
            </a:r>
            <a:r>
              <a:rPr lang="en-US" dirty="0" err="1" smtClean="0"/>
              <a:t>i</a:t>
            </a:r>
            <a:r>
              <a:rPr lang="en-US" dirty="0" smtClean="0"/>
              <a:t>--, </a:t>
            </a:r>
            <a:r>
              <a:rPr lang="en-US" dirty="0" err="1" smtClean="0"/>
              <a:t>i</a:t>
            </a:r>
            <a:r>
              <a:rPr lang="en-US" dirty="0" smtClean="0"/>
              <a:t> += 2, </a:t>
            </a:r>
            <a:r>
              <a:rPr lang="en-US" dirty="0" err="1" smtClean="0"/>
              <a:t>i</a:t>
            </a:r>
            <a:r>
              <a:rPr lang="en-US" dirty="0" smtClean="0"/>
              <a:t> -= 2</a:t>
            </a:r>
          </a:p>
          <a:p>
            <a:pPr lvl="1"/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Loops within loops</a:t>
            </a:r>
          </a:p>
          <a:p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Modularity and reusability</a:t>
            </a:r>
          </a:p>
          <a:p>
            <a:pPr lvl="1"/>
            <a:r>
              <a:rPr lang="en-US" dirty="0" err="1" smtClean="0"/>
              <a:t>ReturnType</a:t>
            </a:r>
            <a:r>
              <a:rPr lang="en-US" dirty="0" smtClean="0"/>
              <a:t> functionName(ArgType1 arg1, ArgType2 arg2)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ReturnType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dirty="0" smtClean="0"/>
              <a:t> = something;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doSomethingWithR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	return </a:t>
            </a:r>
            <a:r>
              <a:rPr lang="en-US" dirty="0" err="1" smtClean="0"/>
              <a:t>r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4: Objects and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Data and functions together</a:t>
            </a:r>
          </a:p>
          <a:p>
            <a:pPr lvl="1"/>
            <a:r>
              <a:rPr lang="en-US" dirty="0" smtClean="0"/>
              <a:t>Instance variables and methods</a:t>
            </a:r>
          </a:p>
          <a:p>
            <a:pPr lvl="1"/>
            <a:r>
              <a:rPr lang="en-US" dirty="0" smtClean="0"/>
              <a:t>Classes as templates for making objects</a:t>
            </a:r>
          </a:p>
          <a:p>
            <a:pPr lvl="1"/>
            <a:r>
              <a:rPr lang="en-US" dirty="0" smtClean="0"/>
              <a:t>Dot notation for messages</a:t>
            </a:r>
          </a:p>
          <a:p>
            <a:pPr lvl="2"/>
            <a:r>
              <a:rPr lang="en-US" dirty="0" err="1" smtClean="0"/>
              <a:t>myCar.move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 = </a:t>
            </a:r>
            <a:r>
              <a:rPr lang="en-US" dirty="0" err="1" smtClean="0"/>
              <a:t>myCar.speed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Writing a class</a:t>
            </a:r>
          </a:p>
          <a:p>
            <a:pPr lvl="2"/>
            <a:r>
              <a:rPr lang="en-US" dirty="0" smtClean="0"/>
              <a:t>class </a:t>
            </a:r>
            <a:r>
              <a:rPr lang="en-US" dirty="0" err="1" smtClean="0"/>
              <a:t>ClassName</a:t>
            </a:r>
            <a:r>
              <a:rPr lang="en-US" dirty="0" smtClean="0"/>
              <a:t> {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	float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ClassName(int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, float </a:t>
            </a:r>
            <a:r>
              <a:rPr lang="en-US" dirty="0" err="1" smtClean="0"/>
              <a:t>y</a:t>
            </a:r>
            <a:r>
              <a:rPr lang="en-US" dirty="0" smtClean="0"/>
              <a:t>) {</a:t>
            </a:r>
            <a:br>
              <a:rPr lang="en-US" dirty="0" smtClean="0"/>
            </a:br>
            <a:r>
              <a:rPr lang="en-US" dirty="0" smtClean="0"/>
              <a:t>	    </a:t>
            </a:r>
            <a:r>
              <a:rPr lang="en-US" dirty="0" err="1" smtClean="0"/>
              <a:t>this.x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	    </a:t>
            </a:r>
            <a:r>
              <a:rPr lang="en-US" dirty="0" err="1" smtClean="0"/>
              <a:t>this.y</a:t>
            </a:r>
            <a:r>
              <a:rPr lang="en-US" dirty="0" smtClean="0"/>
              <a:t> =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	}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void display() {</a:t>
            </a:r>
            <a:br>
              <a:rPr lang="en-US" dirty="0" smtClean="0"/>
            </a:br>
            <a:r>
              <a:rPr lang="en-US" dirty="0" smtClean="0"/>
              <a:t>	    //Use </a:t>
            </a:r>
            <a:r>
              <a:rPr lang="en-US" dirty="0" err="1" smtClean="0"/>
              <a:t>x</a:t>
            </a:r>
            <a:r>
              <a:rPr lang="en-US" dirty="0" smtClean="0"/>
              <a:t> and </a:t>
            </a:r>
            <a:r>
              <a:rPr lang="en-US" dirty="0" err="1" smtClean="0"/>
              <a:t>y</a:t>
            </a:r>
            <a:r>
              <a:rPr lang="en-US" dirty="0" smtClean="0"/>
              <a:t> to show this object</a:t>
            </a:r>
            <a:br>
              <a:rPr lang="en-US" dirty="0" smtClean="0"/>
            </a:br>
            <a:r>
              <a:rPr lang="en-US" dirty="0" smtClean="0"/>
              <a:t>	    ….</a:t>
            </a:r>
            <a:br>
              <a:rPr lang="en-US" dirty="0" smtClean="0"/>
            </a:br>
            <a:r>
              <a:rPr lang="en-US" dirty="0" smtClean="0"/>
              <a:t>	}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Class definitions must appear outside of setup() or draw()</a:t>
            </a:r>
          </a:p>
          <a:p>
            <a:pPr lvl="1"/>
            <a:r>
              <a:rPr lang="en-US" dirty="0" smtClean="0"/>
              <a:t>Putting a class in its own tab</a:t>
            </a:r>
          </a:p>
          <a:p>
            <a:r>
              <a:rPr lang="en-US" dirty="0" smtClean="0"/>
              <a:t>Arrays</a:t>
            </a:r>
          </a:p>
          <a:p>
            <a:pPr lvl="1"/>
            <a:r>
              <a:rPr lang="en-US" dirty="0" smtClean="0"/>
              <a:t>Array is a list of boxes, all holding values of the same type</a:t>
            </a:r>
          </a:p>
          <a:p>
            <a:pPr lvl="1"/>
            <a:r>
              <a:rPr lang="en-US" dirty="0" smtClean="0"/>
              <a:t>Declaring an array variable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arrayOfInts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Creating an array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arrayOfInts</a:t>
            </a:r>
            <a:r>
              <a:rPr lang="en-US" dirty="0" smtClean="0"/>
              <a:t> = new int[10];</a:t>
            </a:r>
          </a:p>
          <a:p>
            <a:pPr lvl="1"/>
            <a:r>
              <a:rPr lang="en-US" dirty="0" smtClean="0"/>
              <a:t>Accessing an element in an array</a:t>
            </a:r>
          </a:p>
          <a:p>
            <a:pPr lvl="2"/>
            <a:r>
              <a:rPr lang="en-US" dirty="0" smtClean="0"/>
              <a:t>arrayOfInts[0] = 5;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arrayOfInts[0];	</a:t>
            </a:r>
          </a:p>
          <a:p>
            <a:pPr lvl="1"/>
            <a:r>
              <a:rPr lang="en-US" dirty="0" smtClean="0"/>
              <a:t>Initializing all elements at once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[] </a:t>
            </a:r>
            <a:r>
              <a:rPr lang="en-US" dirty="0" err="1" smtClean="0"/>
              <a:t>intArray</a:t>
            </a:r>
            <a:r>
              <a:rPr lang="en-US" dirty="0" smtClean="0"/>
              <a:t> = {5,4,3,2,1};</a:t>
            </a:r>
          </a:p>
          <a:p>
            <a:pPr lvl="1"/>
            <a:r>
              <a:rPr lang="en-US" dirty="0" smtClean="0"/>
              <a:t>Initializing an array with a loop</a:t>
            </a:r>
          </a:p>
          <a:p>
            <a:pPr lvl="2"/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intArray.length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intArray[i</a:t>
            </a:r>
            <a:r>
              <a:rPr lang="en-US" dirty="0" smtClean="0"/>
              <a:t>] = 2 *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Array functions</a:t>
            </a:r>
          </a:p>
          <a:p>
            <a:pPr lvl="2"/>
            <a:r>
              <a:rPr lang="en-US" dirty="0" smtClean="0"/>
              <a:t>shorten(), </a:t>
            </a:r>
            <a:r>
              <a:rPr lang="en-US" dirty="0" err="1" smtClean="0"/>
              <a:t>concat</a:t>
            </a:r>
            <a:r>
              <a:rPr lang="en-US" dirty="0" smtClean="0"/>
              <a:t>(), subset(), etc.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870</Words>
  <Application>Microsoft Macintosh PowerPoint</Application>
  <PresentationFormat>On-screen Show (4:3)</PresentationFormat>
  <Paragraphs>127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Review of ArT3 Programming Course</vt:lpstr>
      <vt:lpstr>Lecture 1: Introduction to Processing</vt:lpstr>
      <vt:lpstr>Lecture 2: Variables and Conditionals </vt:lpstr>
      <vt:lpstr>Lecture 3: Loops and Functions</vt:lpstr>
      <vt:lpstr>Lecture 4: Objects and Arrays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ISS1</dc:title>
  <dc:creator>David Meredith</dc:creator>
  <cp:lastModifiedBy>David Meredith</cp:lastModifiedBy>
  <cp:revision>24</cp:revision>
  <dcterms:created xsi:type="dcterms:W3CDTF">2011-02-09T10:53:24Z</dcterms:created>
  <dcterms:modified xsi:type="dcterms:W3CDTF">2011-02-09T10:53:56Z</dcterms:modified>
</cp:coreProperties>
</file>