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926C-216C-7F40-8EC6-B5936C6B294B}" type="datetimeFigureOut">
              <a:rPr lang="en-US" smtClean="0"/>
              <a:pPr/>
              <a:t>2/14/11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55C4-264E-B240-B150-7CB5D265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e@create.aau.dk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9310"/>
            <a:ext cx="7772400" cy="1201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Images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</a:t>
            </a:r>
            <a:r>
              <a:rPr lang="en-US" dirty="0" smtClean="0"/>
              <a:t>Meredith</a:t>
            </a:r>
          </a:p>
          <a:p>
            <a:r>
              <a:rPr lang="en-US" dirty="0" smtClean="0">
                <a:hlinkClick r:id="rId2"/>
              </a:rPr>
              <a:t>dave@</a:t>
            </a:r>
            <a:r>
              <a:rPr lang="en-US" dirty="0" smtClean="0">
                <a:hlinkClick r:id="rId2"/>
              </a:rPr>
              <a:t>create.aau.dk</a:t>
            </a:r>
            <a:endParaRPr lang="en-US" dirty="0" smtClean="0"/>
          </a:p>
          <a:p>
            <a:r>
              <a:rPr lang="en-US" smtClean="0"/>
              <a:t>Aalborg University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494310"/>
            <a:ext cx="2540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4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tint()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9105"/>
            <a:ext cx="2048462" cy="1662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1550"/>
            <a:ext cx="2048462" cy="1649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00561"/>
            <a:ext cx="2048462" cy="1642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661" y="889105"/>
            <a:ext cx="3096119" cy="5677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/>
          <p:cNvSpPr/>
          <p:nvPr/>
        </p:nvSpPr>
        <p:spPr>
          <a:xfrm>
            <a:off x="6406895" y="1236084"/>
            <a:ext cx="2279905" cy="1632992"/>
          </a:xfrm>
          <a:prstGeom prst="wedgeRoundRectCallout">
            <a:avLst>
              <a:gd name="adj1" fmla="val -146171"/>
              <a:gd name="adj2" fmla="val 770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Set a background image by giving a </a:t>
            </a:r>
            <a:r>
              <a:rPr lang="en-US" dirty="0" err="1" smtClean="0"/>
              <a:t>PImage</a:t>
            </a:r>
            <a:r>
              <a:rPr lang="en-US" dirty="0" smtClean="0"/>
              <a:t> object as an argument to background()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6406895" y="3141242"/>
            <a:ext cx="2279905" cy="1059320"/>
          </a:xfrm>
          <a:prstGeom prst="wedgeRoundRectCallout">
            <a:avLst>
              <a:gd name="adj1" fmla="val -155124"/>
              <a:gd name="adj2" fmla="val 254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Change brightness by giving 1 argument to tint()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406895" y="4468048"/>
            <a:ext cx="2279905" cy="1701033"/>
          </a:xfrm>
          <a:prstGeom prst="wedgeRoundRectCallout">
            <a:avLst>
              <a:gd name="adj1" fmla="val -158605"/>
              <a:gd name="adj2" fmla="val 458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Change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dirty="0" smtClean="0"/>
              <a:t> values of </a:t>
            </a:r>
            <a:r>
              <a:rPr lang="en-US" dirty="0" err="1" smtClean="0"/>
              <a:t>colour</a:t>
            </a:r>
            <a:r>
              <a:rPr lang="en-US" dirty="0" smtClean="0"/>
              <a:t> as well as opacity (alpha) by giving 4 arguments to tint()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Arrays of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827836"/>
            <a:ext cx="2311081" cy="186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694034"/>
            <a:ext cx="2311081" cy="1840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4546088"/>
            <a:ext cx="2317753" cy="1861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51" y="827836"/>
            <a:ext cx="3917880" cy="557939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6372876" y="3628871"/>
            <a:ext cx="124736" cy="75979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692831" y="3628871"/>
            <a:ext cx="2265482" cy="1598972"/>
          </a:xfrm>
          <a:prstGeom prst="wedgeRoundRectCallout">
            <a:avLst>
              <a:gd name="adj1" fmla="val -54369"/>
              <a:gd name="adj2" fmla="val -238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Find maximum width and height of images so that display area is big enough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692831" y="5477328"/>
            <a:ext cx="2265482" cy="1065981"/>
          </a:xfrm>
          <a:prstGeom prst="wedgeRoundRectCallout">
            <a:avLst>
              <a:gd name="adj1" fmla="val -80280"/>
              <a:gd name="adj2" fmla="val -146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Keep cycling through images by using % to start again.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579102" y="2426808"/>
            <a:ext cx="3107698" cy="392592"/>
          </a:xfrm>
          <a:prstGeom prst="wedgeRoundRectCallout">
            <a:avLst>
              <a:gd name="adj1" fmla="val -51849"/>
              <a:gd name="adj2" fmla="val 105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Use + to concatenate Strings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73932" y="1598971"/>
            <a:ext cx="2655165" cy="691754"/>
          </a:xfrm>
          <a:prstGeom prst="wedgeRoundRectCallout">
            <a:avLst>
              <a:gd name="adj1" fmla="val -97707"/>
              <a:gd name="adj2" fmla="val 903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Construct an array of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Manipulating pixels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326"/>
            <a:ext cx="8229600" cy="51358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325"/>
            <a:ext cx="3207567" cy="17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82613"/>
            <a:ext cx="3207567" cy="3375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67" y="1934045"/>
            <a:ext cx="3584545" cy="299427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150237" y="1112659"/>
            <a:ext cx="2551813" cy="757307"/>
          </a:xfrm>
          <a:prstGeom prst="wedgeRoundRectCallout">
            <a:avLst>
              <a:gd name="adj1" fmla="val -55536"/>
              <a:gd name="adj2" fmla="val 2394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Call </a:t>
            </a:r>
            <a:r>
              <a:rPr lang="en-US" dirty="0" err="1" smtClean="0"/>
              <a:t>loadPixels</a:t>
            </a:r>
            <a:r>
              <a:rPr lang="en-US" dirty="0" smtClean="0"/>
              <a:t>() to make the pixels array available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31969" y="1934045"/>
            <a:ext cx="2056745" cy="1328201"/>
          </a:xfrm>
          <a:prstGeom prst="wedgeRoundRectCallout">
            <a:avLst>
              <a:gd name="adj1" fmla="val -67855"/>
              <a:gd name="adj2" fmla="val 616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pixels is just a 1D array in which each element is a color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933011" y="3868092"/>
            <a:ext cx="1753789" cy="1875791"/>
          </a:xfrm>
          <a:prstGeom prst="wedgeRoundRectCallout">
            <a:avLst>
              <a:gd name="adj1" fmla="val -61361"/>
              <a:gd name="adj2" fmla="val -613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Iterate through the pixels array, setting each element to a random </a:t>
            </a:r>
            <a:r>
              <a:rPr lang="en-US" dirty="0" err="1" smtClean="0"/>
              <a:t>colour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733800" y="4928321"/>
            <a:ext cx="3124199" cy="1230256"/>
          </a:xfrm>
          <a:prstGeom prst="wedgeRoundRectCallout">
            <a:avLst>
              <a:gd name="adj1" fmla="val -21579"/>
              <a:gd name="adj2" fmla="val -710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Call </a:t>
            </a:r>
            <a:r>
              <a:rPr lang="en-US" dirty="0" err="1" smtClean="0"/>
              <a:t>updatePixels</a:t>
            </a:r>
            <a:r>
              <a:rPr lang="en-US" dirty="0" smtClean="0"/>
              <a:t>() after you’ve finished working with the pixels array to make your changes take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403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 the position of a pixel in the pixels array from its (</a:t>
            </a:r>
            <a:r>
              <a:rPr lang="en-US" sz="3200" dirty="0" err="1" smtClean="0"/>
              <a:t>x,y</a:t>
            </a:r>
            <a:r>
              <a:rPr lang="en-US" sz="3200" dirty="0" smtClean="0"/>
              <a:t>) co-ordinates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1345"/>
            <a:ext cx="8229600" cy="28148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pixels is a system-defined 1-dimensional array</a:t>
            </a:r>
          </a:p>
          <a:p>
            <a:r>
              <a:rPr lang="en-US" dirty="0" smtClean="0"/>
              <a:t>But the pixels in the display are in a rectangular region and each pixel has an (</a:t>
            </a:r>
            <a:r>
              <a:rPr lang="en-US" dirty="0" err="1" smtClean="0"/>
              <a:t>x,y</a:t>
            </a:r>
            <a:r>
              <a:rPr lang="en-US" dirty="0" smtClean="0"/>
              <a:t>) co-ordinate</a:t>
            </a:r>
          </a:p>
          <a:p>
            <a:r>
              <a:rPr lang="en-US" dirty="0" smtClean="0"/>
              <a:t>The rows are just laid down next to each other in the pixels array</a:t>
            </a:r>
          </a:p>
          <a:p>
            <a:r>
              <a:rPr lang="en-US" dirty="0" smtClean="0"/>
              <a:t>The position, </a:t>
            </a:r>
            <a:r>
              <a:rPr lang="en-US" dirty="0" err="1" smtClean="0"/>
              <a:t>i</a:t>
            </a:r>
            <a:r>
              <a:rPr lang="en-US" i="1" dirty="0" err="1" smtClean="0"/>
              <a:t>,</a:t>
            </a:r>
            <a:r>
              <a:rPr lang="en-US" dirty="0" err="1" smtClean="0"/>
              <a:t>of</a:t>
            </a:r>
            <a:r>
              <a:rPr lang="en-US" dirty="0" smtClean="0"/>
              <a:t> the pixel at (</a:t>
            </a:r>
            <a:r>
              <a:rPr lang="en-US" dirty="0" err="1" smtClean="0"/>
              <a:t>x,y</a:t>
            </a:r>
            <a:r>
              <a:rPr lang="en-US" dirty="0" smtClean="0"/>
              <a:t>) is given by</a:t>
            </a:r>
          </a:p>
          <a:p>
            <a:pPr lvl="1">
              <a:buNone/>
            </a:pP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y</a:t>
            </a:r>
            <a:r>
              <a:rPr lang="en-US" dirty="0" smtClean="0"/>
              <a:t> * width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4" y="1302914"/>
            <a:ext cx="3207567" cy="17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87" y="1302915"/>
            <a:ext cx="3607198" cy="181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(</a:t>
            </a:r>
            <a:r>
              <a:rPr lang="en-US" dirty="0" err="1" smtClean="0"/>
              <a:t>x,y</a:t>
            </a:r>
            <a:r>
              <a:rPr lang="en-US" dirty="0" smtClean="0"/>
              <a:t>) position to choose </a:t>
            </a:r>
            <a:r>
              <a:rPr lang="en-US" dirty="0" err="1" smtClean="0"/>
              <a:t>colour</a:t>
            </a:r>
            <a:r>
              <a:rPr lang="en-US" dirty="0" smtClean="0"/>
              <a:t> of </a:t>
            </a:r>
            <a:r>
              <a:rPr lang="en-US" smtClean="0"/>
              <a:t>a pixel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1"/>
            <a:ext cx="1976656" cy="2085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57" y="1600200"/>
            <a:ext cx="6252943" cy="425076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81434" y="4037118"/>
            <a:ext cx="2252423" cy="997941"/>
          </a:xfrm>
          <a:prstGeom prst="wedgeRoundRectCallout">
            <a:avLst>
              <a:gd name="adj1" fmla="val 70290"/>
              <a:gd name="adj2" fmla="val -68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Position, </a:t>
            </a:r>
            <a:r>
              <a:rPr lang="en-US" dirty="0" err="1" smtClean="0"/>
              <a:t>i</a:t>
            </a:r>
            <a:r>
              <a:rPr lang="en-US" dirty="0" smtClean="0"/>
              <a:t>,  in pixels array given by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dirty="0" smtClean="0"/>
              <a:t> + </a:t>
            </a:r>
            <a:r>
              <a:rPr lang="en-US" dirty="0" err="1" smtClean="0"/>
              <a:t>y</a:t>
            </a:r>
            <a:r>
              <a:rPr lang="en-US" dirty="0" smtClean="0"/>
              <a:t> * width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80158" y="2109282"/>
            <a:ext cx="3277156" cy="703093"/>
          </a:xfrm>
          <a:prstGeom prst="wedgeRoundRectCallout">
            <a:avLst>
              <a:gd name="adj1" fmla="val -86230"/>
              <a:gd name="adj2" fmla="val 1221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Remember to call </a:t>
            </a:r>
            <a:r>
              <a:rPr lang="en-US" dirty="0" err="1" smtClean="0"/>
              <a:t>loadPixels</a:t>
            </a:r>
            <a:r>
              <a:rPr lang="en-US" dirty="0" smtClean="0"/>
              <a:t>() to make the pixels array available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272930" y="5035059"/>
            <a:ext cx="3413870" cy="1043301"/>
          </a:xfrm>
          <a:prstGeom prst="wedgeRoundRectCallout">
            <a:avLst>
              <a:gd name="adj1" fmla="val -37109"/>
              <a:gd name="adj2" fmla="val -690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Each pixel set to a grayscale value that is higher the closer the pixel is to the mouse position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496833" y="5791200"/>
            <a:ext cx="3684767" cy="990600"/>
          </a:xfrm>
          <a:prstGeom prst="wedgeRoundRectCallout">
            <a:avLst>
              <a:gd name="adj1" fmla="val -1313"/>
              <a:gd name="adj2" fmla="val -680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Call </a:t>
            </a:r>
            <a:r>
              <a:rPr lang="en-US" dirty="0" err="1" smtClean="0"/>
              <a:t>updatePixels</a:t>
            </a:r>
            <a:r>
              <a:rPr lang="en-US" dirty="0" smtClean="0"/>
              <a:t>() at the end of each frame so that your changes can take 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5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an image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5980"/>
            <a:ext cx="2540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35" y="3524250"/>
            <a:ext cx="5715000" cy="30099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764761" y="2019300"/>
            <a:ext cx="3923514" cy="953320"/>
          </a:xfrm>
          <a:prstGeom prst="wedgeRoundRectCallout">
            <a:avLst>
              <a:gd name="adj1" fmla="val -13644"/>
              <a:gd name="adj2" fmla="val 1884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Create the </a:t>
            </a:r>
            <a:r>
              <a:rPr lang="en-US" dirty="0" err="1" smtClean="0"/>
              <a:t>PImage</a:t>
            </a:r>
            <a:r>
              <a:rPr lang="en-US" dirty="0" smtClean="0"/>
              <a:t> using </a:t>
            </a:r>
            <a:br>
              <a:rPr lang="en-US" dirty="0" smtClean="0"/>
            </a:br>
            <a:r>
              <a:rPr lang="en-US" dirty="0" err="1" smtClean="0"/>
              <a:t>createImage(w,h,format</a:t>
            </a:r>
            <a:r>
              <a:rPr lang="en-US" dirty="0" smtClean="0"/>
              <a:t>) where format can be RGB, ARGB or ALPHA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7200" y="4037118"/>
            <a:ext cx="2540000" cy="1247425"/>
          </a:xfrm>
          <a:prstGeom prst="wedgeRoundRectCallout">
            <a:avLst>
              <a:gd name="adj1" fmla="val 58187"/>
              <a:gd name="adj2" fmla="val -2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Call the </a:t>
            </a:r>
            <a:r>
              <a:rPr lang="en-US" dirty="0" err="1" smtClean="0"/>
              <a:t>PImage</a:t>
            </a:r>
            <a:r>
              <a:rPr lang="en-US" dirty="0" smtClean="0"/>
              <a:t> method, </a:t>
            </a:r>
            <a:r>
              <a:rPr lang="en-US" dirty="0" err="1" smtClean="0"/>
              <a:t>loadPixels</a:t>
            </a:r>
            <a:r>
              <a:rPr lang="en-US" dirty="0" smtClean="0"/>
              <a:t> to make the image’s pixels array available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556422" y="5602070"/>
            <a:ext cx="3130378" cy="932080"/>
          </a:xfrm>
          <a:prstGeom prst="wedgeRoundRectCallout">
            <a:avLst>
              <a:gd name="adj1" fmla="val -60318"/>
              <a:gd name="adj2" fmla="val -421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Call the </a:t>
            </a:r>
            <a:r>
              <a:rPr lang="en-US" dirty="0" err="1" smtClean="0"/>
              <a:t>PImage</a:t>
            </a:r>
            <a:r>
              <a:rPr lang="en-US" dirty="0" smtClean="0"/>
              <a:t> method, </a:t>
            </a:r>
            <a:r>
              <a:rPr lang="en-US" dirty="0" err="1" smtClean="0"/>
              <a:t>updatePIxels</a:t>
            </a:r>
            <a:r>
              <a:rPr lang="en-US" dirty="0" smtClean="0"/>
              <a:t>() when finished manipulating pixels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508"/>
          </a:xfrm>
        </p:spPr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343764" cy="1892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964" y="1063146"/>
            <a:ext cx="3166739" cy="579485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19288" y="2177323"/>
            <a:ext cx="1754590" cy="577123"/>
          </a:xfrm>
          <a:prstGeom prst="wedgeRoundRectCallout">
            <a:avLst>
              <a:gd name="adj1" fmla="val -118186"/>
              <a:gd name="adj2" fmla="val -24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err="1" smtClean="0"/>
              <a:t>noLoop</a:t>
            </a:r>
            <a:r>
              <a:rPr lang="en-US" sz="1400" dirty="0" smtClean="0"/>
              <a:t>() stops draw() from repeating</a:t>
            </a:r>
            <a:endParaRPr lang="en-US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62175" y="3492789"/>
            <a:ext cx="2324625" cy="567011"/>
          </a:xfrm>
          <a:prstGeom prst="wedgeRoundRectCallout">
            <a:avLst>
              <a:gd name="adj1" fmla="val -66198"/>
              <a:gd name="adj2" fmla="val -618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Use two nested for loops to scan through all the pixels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81732" y="2819400"/>
            <a:ext cx="2719097" cy="601032"/>
          </a:xfrm>
          <a:prstGeom prst="wedgeRoundRectCallout">
            <a:avLst>
              <a:gd name="adj1" fmla="val -118420"/>
              <a:gd name="adj2" fmla="val -110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Use </a:t>
            </a:r>
            <a:r>
              <a:rPr lang="en-US" sz="1400" dirty="0" err="1" smtClean="0"/>
              <a:t>img.loadPixels</a:t>
            </a:r>
            <a:r>
              <a:rPr lang="en-US" sz="1400" dirty="0" smtClean="0"/>
              <a:t>() to make the pixels array of </a:t>
            </a:r>
            <a:r>
              <a:rPr lang="en-US" sz="1400" dirty="0" err="1" smtClean="0"/>
              <a:t>img</a:t>
            </a:r>
            <a:r>
              <a:rPr lang="en-US" sz="1400" dirty="0" smtClean="0"/>
              <a:t> available</a:t>
            </a:r>
            <a:endParaRPr lang="en-US" sz="1400" dirty="0"/>
          </a:p>
        </p:txBody>
      </p:sp>
      <p:sp>
        <p:nvSpPr>
          <p:cNvPr id="9" name="Right Brace 8"/>
          <p:cNvSpPr/>
          <p:nvPr/>
        </p:nvSpPr>
        <p:spPr>
          <a:xfrm>
            <a:off x="5737856" y="3787635"/>
            <a:ext cx="229847" cy="5216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6362175" y="4309285"/>
            <a:ext cx="2324625" cy="793815"/>
          </a:xfrm>
          <a:prstGeom prst="wedgeRoundRectCallout">
            <a:avLst>
              <a:gd name="adj1" fmla="val -68638"/>
              <a:gd name="adj2" fmla="val -732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Use the red(), green() and blue() functions to get the RGB values of a pixel</a:t>
            </a:r>
            <a:endParaRPr lang="en-US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3787635"/>
            <a:ext cx="2094218" cy="1043300"/>
          </a:xfrm>
          <a:prstGeom prst="wedgeRoundRectCallout">
            <a:avLst>
              <a:gd name="adj1" fmla="val 79881"/>
              <a:gd name="adj2" fmla="val -6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Remember that the index of a pixel in the 1D pixels array is given by </a:t>
            </a:r>
            <a:br>
              <a:rPr lang="en-US" sz="1400" dirty="0" smtClean="0"/>
            </a:br>
            <a:r>
              <a:rPr lang="en-US" sz="1400" dirty="0" err="1" smtClean="0"/>
              <a:t>x</a:t>
            </a:r>
            <a:r>
              <a:rPr lang="en-US" sz="1400" dirty="0" smtClean="0"/>
              <a:t> + </a:t>
            </a:r>
            <a:r>
              <a:rPr lang="en-US" sz="1400" dirty="0" err="1" smtClean="0"/>
              <a:t>y</a:t>
            </a:r>
            <a:r>
              <a:rPr lang="en-US" sz="1400" dirty="0" smtClean="0"/>
              <a:t> * width</a:t>
            </a:r>
            <a:endParaRPr lang="en-US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72000" y="4572000"/>
            <a:ext cx="1644507" cy="578351"/>
          </a:xfrm>
          <a:prstGeom prst="wedgeRoundRectCallout">
            <a:avLst>
              <a:gd name="adj1" fmla="val 10672"/>
              <a:gd name="adj2" fmla="val -6991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Set each pixel to its new color value</a:t>
            </a:r>
            <a:endParaRPr lang="en-US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57200" y="5103100"/>
            <a:ext cx="2094218" cy="861857"/>
          </a:xfrm>
          <a:prstGeom prst="wedgeRoundRectCallout">
            <a:avLst>
              <a:gd name="adj1" fmla="val 68510"/>
              <a:gd name="adj2" fmla="val -703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Call </a:t>
            </a:r>
            <a:r>
              <a:rPr lang="en-US" sz="1400" dirty="0" err="1" smtClean="0"/>
              <a:t>img.updatePixels</a:t>
            </a:r>
            <a:r>
              <a:rPr lang="en-US" sz="1400" dirty="0" smtClean="0"/>
              <a:t>() after you’ve finished processing the image</a:t>
            </a:r>
            <a:endParaRPr lang="en-US" sz="1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5012120" y="5420627"/>
            <a:ext cx="3674680" cy="544330"/>
          </a:xfrm>
          <a:prstGeom prst="wedgeRoundRectCallout">
            <a:avLst>
              <a:gd name="adj1" fmla="val -87488"/>
              <a:gd name="adj2" fmla="val 22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Override </a:t>
            </a:r>
            <a:r>
              <a:rPr lang="en-US" sz="1400" dirty="0" err="1" smtClean="0"/>
              <a:t>mousePressed</a:t>
            </a:r>
            <a:r>
              <a:rPr lang="en-US" sz="1400" dirty="0" smtClean="0"/>
              <a:t>() to make the program loop while the mouse button is down</a:t>
            </a:r>
            <a:endParaRPr lang="en-US" sz="1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012120" y="6117357"/>
            <a:ext cx="3674680" cy="544330"/>
          </a:xfrm>
          <a:prstGeom prst="wedgeRoundRectCallout">
            <a:avLst>
              <a:gd name="adj1" fmla="val -87488"/>
              <a:gd name="adj2" fmla="val 22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Override </a:t>
            </a:r>
            <a:r>
              <a:rPr lang="en-US" sz="1400" dirty="0" err="1" smtClean="0"/>
              <a:t>mouseReleased</a:t>
            </a:r>
            <a:r>
              <a:rPr lang="en-US" sz="1400" dirty="0" smtClean="0"/>
              <a:t>() to make the program stop looping when the mouse is </a:t>
            </a:r>
            <a:r>
              <a:rPr lang="en-US" sz="1400" dirty="0" err="1" smtClean="0"/>
              <a:t>releasedis</a:t>
            </a:r>
            <a:r>
              <a:rPr lang="en-US" sz="1400" dirty="0" smtClean="0"/>
              <a:t> down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Seeing through an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149834" cy="1756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34" y="1600200"/>
            <a:ext cx="6079766" cy="476909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576990" y="2109282"/>
            <a:ext cx="2109810" cy="657732"/>
          </a:xfrm>
          <a:prstGeom prst="wedgeRoundRectCallout">
            <a:avLst>
              <a:gd name="adj1" fmla="val -71893"/>
              <a:gd name="adj2" fmla="val 642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 smtClean="0"/>
              <a:t>Create the image to cover the background with an alpha channel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90496" y="3356706"/>
            <a:ext cx="1950418" cy="306467"/>
          </a:xfrm>
          <a:prstGeom prst="wedgeRoundRectCallout">
            <a:avLst>
              <a:gd name="adj1" fmla="val -59420"/>
              <a:gd name="adj2" fmla="val 1180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200" dirty="0" smtClean="0"/>
              <a:t>Set the background image</a:t>
            </a:r>
            <a:endParaRPr lang="en-US" sz="1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3663173"/>
            <a:ext cx="2149834" cy="510778"/>
          </a:xfrm>
          <a:prstGeom prst="wedgeRoundRectCallout">
            <a:avLst>
              <a:gd name="adj1" fmla="val 57759"/>
              <a:gd name="adj2" fmla="val 269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200" dirty="0" smtClean="0"/>
              <a:t>Load the cover image’s pixels so we can change them</a:t>
            </a:r>
            <a:endParaRPr 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637964"/>
            <a:ext cx="2149834" cy="919401"/>
          </a:xfrm>
          <a:prstGeom prst="wedgeRoundRectCallout">
            <a:avLst>
              <a:gd name="adj1" fmla="val 69891"/>
              <a:gd name="adj2" fmla="val -2014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200" dirty="0" smtClean="0"/>
              <a:t>Set the alpha value so that it is greater (more opaque) the further the pixel is from the mouse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917179" y="5171142"/>
            <a:ext cx="1769621" cy="510778"/>
          </a:xfrm>
          <a:prstGeom prst="wedgeRoundRectCallout">
            <a:avLst>
              <a:gd name="adj1" fmla="val -70174"/>
              <a:gd name="adj2" fmla="val -485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200" dirty="0" smtClean="0"/>
              <a:t>Set each cover image’s pixel value</a:t>
            </a:r>
            <a:endParaRPr lang="en-US" sz="1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012121" y="5607881"/>
            <a:ext cx="1428794" cy="715089"/>
          </a:xfrm>
          <a:prstGeom prst="wedgeRoundRectCallout">
            <a:avLst>
              <a:gd name="adj1" fmla="val -72420"/>
              <a:gd name="adj2" fmla="val -1203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200" dirty="0" smtClean="0"/>
              <a:t>Update the cover image’s pixels and display it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Brightness threshold using a source image and a destination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2512286" cy="2028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486" y="1600200"/>
            <a:ext cx="5535241" cy="526390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32687" y="1600200"/>
            <a:ext cx="2472040" cy="340519"/>
          </a:xfrm>
          <a:prstGeom prst="wedgeRoundRectCallout">
            <a:avLst>
              <a:gd name="adj1" fmla="val -99732"/>
              <a:gd name="adj2" fmla="val 2190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400" dirty="0" smtClean="0"/>
              <a:t>Load source image from file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48140" y="3152582"/>
            <a:ext cx="2256587" cy="817245"/>
          </a:xfrm>
          <a:prstGeom prst="wedgeRoundRectCallout">
            <a:avLst>
              <a:gd name="adj1" fmla="val -97717"/>
              <a:gd name="adj2" fmla="val -512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400" dirty="0" smtClean="0"/>
              <a:t>Create a blank destination image the same size as the source</a:t>
            </a:r>
            <a:endParaRPr lang="en-US" sz="1400" dirty="0"/>
          </a:p>
        </p:txBody>
      </p:sp>
      <p:sp>
        <p:nvSpPr>
          <p:cNvPr id="9" name="Left Brace 8"/>
          <p:cNvSpPr/>
          <p:nvPr/>
        </p:nvSpPr>
        <p:spPr>
          <a:xfrm>
            <a:off x="2969487" y="3969827"/>
            <a:ext cx="228291" cy="3507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4031637"/>
            <a:ext cx="2048860" cy="817245"/>
          </a:xfrm>
          <a:prstGeom prst="wedgeRoundRectCallout">
            <a:avLst>
              <a:gd name="adj1" fmla="val 68274"/>
              <a:gd name="adj2" fmla="val -346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400" dirty="0" smtClean="0"/>
              <a:t>Make the pixel arrays of the source and the destination available</a:t>
            </a:r>
            <a:endParaRPr lang="en-US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201" y="5119924"/>
            <a:ext cx="2048859" cy="1055608"/>
          </a:xfrm>
          <a:prstGeom prst="wedgeRoundRectCallout">
            <a:avLst>
              <a:gd name="adj1" fmla="val 111444"/>
              <a:gd name="adj2" fmla="val -4707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en-US" sz="1400" dirty="0" smtClean="0"/>
              <a:t>Use the brightness() function to find a brightness value for each pixel</a:t>
            </a:r>
            <a:endParaRPr lang="en-US" sz="1400" dirty="0"/>
          </a:p>
        </p:txBody>
      </p:sp>
      <p:sp>
        <p:nvSpPr>
          <p:cNvPr id="12" name="Right Brace 11"/>
          <p:cNvSpPr/>
          <p:nvPr/>
        </p:nvSpPr>
        <p:spPr>
          <a:xfrm>
            <a:off x="6951198" y="5119924"/>
            <a:ext cx="204113" cy="66359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418234" y="5987638"/>
            <a:ext cx="2086493" cy="817245"/>
          </a:xfrm>
          <a:prstGeom prst="wedgeRoundRectCallout">
            <a:avLst>
              <a:gd name="adj1" fmla="val -22323"/>
              <a:gd name="adj2" fmla="val -693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400" dirty="0" smtClean="0"/>
              <a:t>Set the destination pixel to either black or white, depending on brightness</a:t>
            </a:r>
            <a:endParaRPr lang="en-US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57200" y="6248400"/>
            <a:ext cx="2512286" cy="578882"/>
          </a:xfrm>
          <a:prstGeom prst="wedgeRoundRectCallout">
            <a:avLst>
              <a:gd name="adj1" fmla="val 55448"/>
              <a:gd name="adj2" fmla="val -256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1400" dirty="0" smtClean="0"/>
              <a:t>Update the pixels in the destination, then display it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group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8902"/>
            <a:ext cx="8229600" cy="28672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value of a pixel in the destination can depend on the values in a whole region in the source</a:t>
            </a:r>
          </a:p>
          <a:p>
            <a:r>
              <a:rPr lang="en-US" dirty="0" smtClean="0"/>
              <a:t>Typically destination value is a </a:t>
            </a:r>
            <a:r>
              <a:rPr lang="en-US" i="1" dirty="0" smtClean="0"/>
              <a:t>weighted average</a:t>
            </a:r>
            <a:r>
              <a:rPr lang="en-US" dirty="0" smtClean="0"/>
              <a:t> of the pixels in a small area around the same position in the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85" y="1417638"/>
            <a:ext cx="3199039" cy="1841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is based on Chapter 15 of</a:t>
            </a:r>
          </a:p>
          <a:p>
            <a:pPr marL="742950" lvl="2" indent="-342900">
              <a:buNone/>
            </a:pPr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89685" y="1417638"/>
          <a:ext cx="17619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19"/>
                <a:gridCol w="587319"/>
                <a:gridCol w="58731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074737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at centre position in destination is weighted sum of values in 3 </a:t>
            </a:r>
            <a:r>
              <a:rPr lang="en-US" dirty="0" err="1" smtClean="0"/>
              <a:t>x</a:t>
            </a:r>
            <a:r>
              <a:rPr lang="en-US" dirty="0" smtClean="0"/>
              <a:t> 3 region around same position in source</a:t>
            </a:r>
          </a:p>
          <a:p>
            <a:endParaRPr lang="en-US" dirty="0" smtClean="0"/>
          </a:p>
          <a:p>
            <a:r>
              <a:rPr lang="en-US" dirty="0" smtClean="0"/>
              <a:t>Matrix of weights (see above) is called a </a:t>
            </a:r>
            <a:r>
              <a:rPr lang="en-US" i="1" dirty="0" smtClean="0"/>
              <a:t>convolution matrix </a:t>
            </a:r>
            <a:r>
              <a:rPr lang="en-US" dirty="0" smtClean="0"/>
              <a:t>or </a:t>
            </a:r>
            <a:r>
              <a:rPr lang="en-US" i="1" dirty="0" smtClean="0"/>
              <a:t>convolution kernel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Values of weights must add up to 1</a:t>
            </a:r>
          </a:p>
          <a:p>
            <a:endParaRPr lang="en-US" dirty="0" smtClean="0"/>
          </a:p>
          <a:p>
            <a:r>
              <a:rPr lang="en-US" dirty="0" smtClean="0"/>
              <a:t>If surrounding pixels are the same as the centre pixel (contrast is low), then destination value is the same as the centre pixel</a:t>
            </a:r>
          </a:p>
          <a:p>
            <a:endParaRPr lang="en-US" dirty="0" smtClean="0"/>
          </a:p>
          <a:p>
            <a:r>
              <a:rPr lang="en-US" dirty="0" smtClean="0"/>
              <a:t>If contrast between centre and surrounding pixels is high, then this is emphasized in destination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8877" cy="1143000"/>
          </a:xfrm>
        </p:spPr>
        <p:txBody>
          <a:bodyPr/>
          <a:lstStyle/>
          <a:p>
            <a:r>
              <a:rPr lang="en-US" dirty="0" smtClean="0"/>
              <a:t>Sharpen</a:t>
            </a:r>
            <a:endParaRPr lang="en-US" dirty="0"/>
          </a:p>
        </p:txBody>
      </p:sp>
      <p:pic>
        <p:nvPicPr>
          <p:cNvPr id="7" name="Picture 6" descr="redcar-sha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2958877" cy="22191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054" y="274638"/>
            <a:ext cx="5253052" cy="64455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200" y="1600200"/>
            <a:ext cx="3149600" cy="2557379"/>
          </a:xfrm>
        </p:spPr>
        <p:txBody>
          <a:bodyPr/>
          <a:lstStyle/>
          <a:p>
            <a:r>
              <a:rPr lang="en-US" dirty="0" smtClean="0"/>
              <a:t>Can blur just by changing the matrix in Sharpen to the one below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080000" cy="3797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73012" y="4531895"/>
          <a:ext cx="271378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96"/>
                <a:gridCol w="904596"/>
                <a:gridCol w="9045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1.0/9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7200" y="1600200"/>
            <a:ext cx="3149600" cy="29316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Image at left created using same code with matrix changed to the one below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5158"/>
            <a:ext cx="5080000" cy="3810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73012" y="4531895"/>
          <a:ext cx="271378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596"/>
                <a:gridCol w="904596"/>
                <a:gridCol w="90459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-2.5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-2.5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-2.5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-2.5</a:t>
                      </a:r>
                    </a:p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PImage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Displaying images</a:t>
            </a:r>
          </a:p>
          <a:p>
            <a:r>
              <a:rPr lang="en-US" dirty="0" smtClean="0"/>
              <a:t>Changing image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The pixels of an image</a:t>
            </a:r>
          </a:p>
          <a:p>
            <a:r>
              <a:rPr lang="en-US" dirty="0" smtClean="0"/>
              <a:t>Simple image processing</a:t>
            </a:r>
          </a:p>
          <a:p>
            <a:r>
              <a:rPr lang="en-US" dirty="0" smtClean="0"/>
              <a:t>Interactive image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764" y="1600200"/>
            <a:ext cx="6069036" cy="4525963"/>
          </a:xfrm>
        </p:spPr>
        <p:txBody>
          <a:bodyPr/>
          <a:lstStyle/>
          <a:p>
            <a:r>
              <a:rPr lang="en-US" dirty="0" smtClean="0"/>
              <a:t>A digital image is just an array of rectangular pixels</a:t>
            </a:r>
          </a:p>
          <a:p>
            <a:r>
              <a:rPr lang="en-US" dirty="0" smtClean="0"/>
              <a:t>Each pixel is represented by a set of four numbers giving the red, green, blue and transparency (alpha) values for that pixel</a:t>
            </a:r>
          </a:p>
          <a:p>
            <a:r>
              <a:rPr lang="en-US" dirty="0" smtClean="0"/>
              <a:t>We can use these numbers in any way we want…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160564" cy="162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PImage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PImage</a:t>
            </a:r>
            <a:r>
              <a:rPr lang="en-US" dirty="0" smtClean="0"/>
              <a:t> is a class just like the classes you’ve defined yourself, except that </a:t>
            </a:r>
            <a:r>
              <a:rPr lang="en-US" dirty="0" err="1" smtClean="0"/>
              <a:t>PImage</a:t>
            </a:r>
            <a:r>
              <a:rPr lang="en-US" dirty="0" smtClean="0"/>
              <a:t> is provided, ready-made by Processing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PImage</a:t>
            </a:r>
            <a:r>
              <a:rPr lang="en-US" dirty="0" smtClean="0"/>
              <a:t> object is designed to represent an image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PImage</a:t>
            </a:r>
            <a:r>
              <a:rPr lang="en-US" dirty="0" smtClean="0"/>
              <a:t> object has methods and variables that let you manipulate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and displaying an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208836" cy="1779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36" y="1600200"/>
            <a:ext cx="3498295" cy="2697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1485493" y="4967018"/>
            <a:ext cx="2653475" cy="1567393"/>
          </a:xfrm>
          <a:prstGeom prst="wedgeRoundRectCallout">
            <a:avLst>
              <a:gd name="adj1" fmla="val 23184"/>
              <a:gd name="adj2" fmla="val -10969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 </a:t>
            </a:r>
            <a:r>
              <a:rPr lang="en-US" dirty="0" err="1" smtClean="0"/>
              <a:t>image(img,x,y</a:t>
            </a:r>
            <a:r>
              <a:rPr lang="en-US" dirty="0" smtClean="0"/>
              <a:t>) function displays the image, </a:t>
            </a:r>
            <a:r>
              <a:rPr lang="en-US" dirty="0" err="1" smtClean="0"/>
              <a:t>img</a:t>
            </a:r>
            <a:r>
              <a:rPr lang="en-US" dirty="0" smtClean="0"/>
              <a:t>, with its top left corner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808007" y="4967017"/>
            <a:ext cx="3878794" cy="1567393"/>
          </a:xfrm>
          <a:prstGeom prst="wedgeRoundRectCallout">
            <a:avLst>
              <a:gd name="adj1" fmla="val -57729"/>
              <a:gd name="adj2" fmla="val -1752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 width and height instance variables on an image give its width and height. You access them using the normal ‘dot’ notation, as shown.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06895" y="1600200"/>
            <a:ext cx="2472041" cy="2697745"/>
          </a:xfrm>
          <a:prstGeom prst="wedgeRoundRectCallout">
            <a:avLst>
              <a:gd name="adj1" fmla="val -62612"/>
              <a:gd name="adj2" fmla="val -106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loadImage(fileName</a:t>
            </a:r>
            <a:r>
              <a:rPr lang="en-US" dirty="0" smtClean="0"/>
              <a:t>) loads the image </a:t>
            </a:r>
            <a:r>
              <a:rPr lang="en-US" dirty="0" err="1" smtClean="0"/>
              <a:t>fileName</a:t>
            </a:r>
            <a:r>
              <a:rPr lang="en-US" dirty="0" smtClean="0"/>
              <a:t>. If </a:t>
            </a:r>
            <a:r>
              <a:rPr lang="en-US" dirty="0" err="1" smtClean="0"/>
              <a:t>fileName</a:t>
            </a:r>
            <a:r>
              <a:rPr lang="en-US" dirty="0" smtClean="0"/>
              <a:t> is not a complete path, then the file must be in a folder called ‘data’ inside the sketch folder.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8132" y="3685573"/>
            <a:ext cx="226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Processing accepts GIF, JPG, TGA and PNG files.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and creating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64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loadImage(</a:t>
            </a:r>
            <a:r>
              <a:rPr lang="en-US" i="1" dirty="0" err="1" smtClean="0"/>
              <a:t>fileName</a:t>
            </a:r>
            <a:r>
              <a:rPr lang="en-US" dirty="0" smtClean="0"/>
              <a:t>) function reads the image file from the file called </a:t>
            </a:r>
            <a:r>
              <a:rPr lang="en-US" i="1" dirty="0" err="1" smtClean="0"/>
              <a:t>fileName</a:t>
            </a:r>
            <a:r>
              <a:rPr lang="en-US" dirty="0" smtClean="0"/>
              <a:t> and returns a </a:t>
            </a:r>
            <a:r>
              <a:rPr lang="en-US" dirty="0" err="1" smtClean="0"/>
              <a:t>PImage</a:t>
            </a:r>
            <a:r>
              <a:rPr lang="en-US" dirty="0" smtClean="0"/>
              <a:t> object holding the image</a:t>
            </a:r>
          </a:p>
          <a:p>
            <a:pPr lvl="1"/>
            <a:r>
              <a:rPr lang="en-US" dirty="0" smtClean="0"/>
              <a:t>This is a slow process, so don’t do it on every frame (i.e., in the draw() function)!</a:t>
            </a:r>
          </a:p>
          <a:p>
            <a:pPr lvl="1"/>
            <a:r>
              <a:rPr lang="en-US" dirty="0" smtClean="0"/>
              <a:t>You should do all image loading in the setup function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image(img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dirty="0" smtClean="0"/>
              <a:t>) function displays the image stored in </a:t>
            </a:r>
            <a:r>
              <a:rPr lang="en-US" dirty="0" err="1" smtClean="0"/>
              <a:t>img</a:t>
            </a:r>
            <a:r>
              <a:rPr lang="en-US" dirty="0" smtClean="0"/>
              <a:t> in the display area with its top left corner at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you want to create a blank image (which you can later paint as you like), use the function </a:t>
            </a:r>
            <a:br>
              <a:rPr lang="en-US" dirty="0" smtClean="0"/>
            </a:br>
            <a:r>
              <a:rPr lang="en-US" dirty="0" err="1" smtClean="0"/>
              <a:t>createImage(w</a:t>
            </a:r>
            <a:r>
              <a:rPr lang="en-US" dirty="0" smtClean="0"/>
              <a:t>, </a:t>
            </a:r>
            <a:r>
              <a:rPr lang="en-US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col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an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1807199" cy="2005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053" y="1600199"/>
            <a:ext cx="4579127" cy="4553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56" y="3946398"/>
            <a:ext cx="1810451" cy="202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tint()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change the global </a:t>
            </a:r>
            <a:r>
              <a:rPr lang="en-US" dirty="0" err="1" smtClean="0"/>
              <a:t>colour</a:t>
            </a:r>
            <a:r>
              <a:rPr lang="en-US" dirty="0" smtClean="0"/>
              <a:t> and transparency properties of an image by calling tint() before we display the image, e.g.</a:t>
            </a:r>
          </a:p>
          <a:p>
            <a:pPr lvl="1">
              <a:buNone/>
            </a:pPr>
            <a:r>
              <a:rPr lang="en-US" dirty="0" smtClean="0"/>
              <a:t>	tint(100);</a:t>
            </a:r>
            <a:br>
              <a:rPr lang="en-US" dirty="0" smtClean="0"/>
            </a:br>
            <a:r>
              <a:rPr lang="en-US" dirty="0" smtClean="0"/>
              <a:t>image(img,0,0);</a:t>
            </a:r>
          </a:p>
          <a:p>
            <a:pPr lvl="1">
              <a:buNone/>
            </a:pPr>
            <a:r>
              <a:rPr lang="en-US" dirty="0" smtClean="0"/>
              <a:t>This would darken the image</a:t>
            </a:r>
          </a:p>
          <a:p>
            <a:r>
              <a:rPr lang="en-US" dirty="0" smtClean="0"/>
              <a:t>tint() can take 1, 2, 3 or 4 arguments depending on whether you want to change brightness, </a:t>
            </a:r>
            <a:r>
              <a:rPr lang="en-US" dirty="0" err="1" smtClean="0"/>
              <a:t>colour</a:t>
            </a:r>
            <a:r>
              <a:rPr lang="en-US" dirty="0" smtClean="0"/>
              <a:t> or transparency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1318</Words>
  <Application>Microsoft Macintosh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Images</vt:lpstr>
      <vt:lpstr>Source</vt:lpstr>
      <vt:lpstr>Overview</vt:lpstr>
      <vt:lpstr>Images</vt:lpstr>
      <vt:lpstr>The PImage class</vt:lpstr>
      <vt:lpstr>Loading and displaying an image</vt:lpstr>
      <vt:lpstr>Loading and creating an image</vt:lpstr>
      <vt:lpstr>Animating an image</vt:lpstr>
      <vt:lpstr>tint()</vt:lpstr>
      <vt:lpstr>tint() examples</vt:lpstr>
      <vt:lpstr>Arrays of images</vt:lpstr>
      <vt:lpstr>Manipulating pixels directly</vt:lpstr>
      <vt:lpstr>Finding the position of a pixel in the pixels array from its (x,y) co-ordinates</vt:lpstr>
      <vt:lpstr>Using (x,y) position to choose colour of a pixel</vt:lpstr>
      <vt:lpstr>Creating an image</vt:lpstr>
      <vt:lpstr>Image processing</vt:lpstr>
      <vt:lpstr>Seeing through an image</vt:lpstr>
      <vt:lpstr>Brightness threshold using a source image and a destination image</vt:lpstr>
      <vt:lpstr>Pixel group processing</vt:lpstr>
      <vt:lpstr>Sharpening</vt:lpstr>
      <vt:lpstr>Sharpen</vt:lpstr>
      <vt:lpstr>Blur</vt:lpstr>
      <vt:lpstr>Convolution</vt:lpstr>
    </vt:vector>
  </TitlesOfParts>
  <Company>IMI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</dc:title>
  <dc:creator>David Meredith</dc:creator>
  <cp:lastModifiedBy>David Meredith</cp:lastModifiedBy>
  <cp:revision>25</cp:revision>
  <dcterms:created xsi:type="dcterms:W3CDTF">2011-02-14T15:52:13Z</dcterms:created>
  <dcterms:modified xsi:type="dcterms:W3CDTF">2011-02-14T15:52:28Z</dcterms:modified>
</cp:coreProperties>
</file>