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13" d="100"/>
          <a:sy n="113" d="100"/>
        </p:scale>
        <p:origin x="-7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F0EDB-7FF8-C540-BEA4-C8BA06D6AC08}" type="datetimeFigureOut">
              <a:rPr lang="en-US" smtClean="0"/>
              <a:pPr/>
              <a:t>2/14/11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EEB2E-2839-1F4D-AADE-FAD759EED5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F0EDB-7FF8-C540-BEA4-C8BA06D6AC08}" type="datetimeFigureOut">
              <a:rPr lang="en-US" smtClean="0"/>
              <a:pPr/>
              <a:t>2/14/11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EEB2E-2839-1F4D-AADE-FAD759EED5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F0EDB-7FF8-C540-BEA4-C8BA06D6AC08}" type="datetimeFigureOut">
              <a:rPr lang="en-US" smtClean="0"/>
              <a:pPr/>
              <a:t>2/14/11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EEB2E-2839-1F4D-AADE-FAD759EED5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F0EDB-7FF8-C540-BEA4-C8BA06D6AC08}" type="datetimeFigureOut">
              <a:rPr lang="en-US" smtClean="0"/>
              <a:pPr/>
              <a:t>2/14/11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EEB2E-2839-1F4D-AADE-FAD759EED5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F0EDB-7FF8-C540-BEA4-C8BA06D6AC08}" type="datetimeFigureOut">
              <a:rPr lang="en-US" smtClean="0"/>
              <a:pPr/>
              <a:t>2/14/11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EEB2E-2839-1F4D-AADE-FAD759EED5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F0EDB-7FF8-C540-BEA4-C8BA06D6AC08}" type="datetimeFigureOut">
              <a:rPr lang="en-US" smtClean="0"/>
              <a:pPr/>
              <a:t>2/14/11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EEB2E-2839-1F4D-AADE-FAD759EED5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F0EDB-7FF8-C540-BEA4-C8BA06D6AC08}" type="datetimeFigureOut">
              <a:rPr lang="en-US" smtClean="0"/>
              <a:pPr/>
              <a:t>2/14/11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EEB2E-2839-1F4D-AADE-FAD759EED5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F0EDB-7FF8-C540-BEA4-C8BA06D6AC08}" type="datetimeFigureOut">
              <a:rPr lang="en-US" smtClean="0"/>
              <a:pPr/>
              <a:t>2/14/11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EEB2E-2839-1F4D-AADE-FAD759EED5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F0EDB-7FF8-C540-BEA4-C8BA06D6AC08}" type="datetimeFigureOut">
              <a:rPr lang="en-US" smtClean="0"/>
              <a:pPr/>
              <a:t>2/14/11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EEB2E-2839-1F4D-AADE-FAD759EED5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F0EDB-7FF8-C540-BEA4-C8BA06D6AC08}" type="datetimeFigureOut">
              <a:rPr lang="en-US" smtClean="0"/>
              <a:pPr/>
              <a:t>2/14/11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EEB2E-2839-1F4D-AADE-FAD759EED5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F0EDB-7FF8-C540-BEA4-C8BA06D6AC08}" type="datetimeFigureOut">
              <a:rPr lang="en-US" smtClean="0"/>
              <a:pPr/>
              <a:t>2/14/11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EEB2E-2839-1F4D-AADE-FAD759EED5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F0EDB-7FF8-C540-BEA4-C8BA06D6AC08}" type="datetimeFigureOut">
              <a:rPr lang="en-US" smtClean="0"/>
              <a:pPr/>
              <a:t>2/14/11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EEB2E-2839-1F4D-AADE-FAD759EED57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dave@create.aau.dk" TargetMode="Externa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5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99310"/>
            <a:ext cx="7772400" cy="120114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Translation and Rotation in 2D and 3D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David </a:t>
            </a:r>
            <a:r>
              <a:rPr lang="en-US" dirty="0" smtClean="0"/>
              <a:t>Meredith</a:t>
            </a:r>
          </a:p>
          <a:p>
            <a:r>
              <a:rPr lang="en-US" dirty="0" smtClean="0">
                <a:hlinkClick r:id="rId2"/>
              </a:rPr>
              <a:t>dave@</a:t>
            </a:r>
            <a:r>
              <a:rPr lang="en-US" dirty="0" smtClean="0">
                <a:hlinkClick r:id="rId2"/>
              </a:rPr>
              <a:t>create.aau.dk</a:t>
            </a:r>
            <a:endParaRPr lang="en-US" dirty="0" smtClean="0"/>
          </a:p>
          <a:p>
            <a:r>
              <a:rPr lang="en-US" dirty="0" smtClean="0"/>
              <a:t>Aalborg University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6940" y="415999"/>
            <a:ext cx="1983311" cy="198331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Vertex shapes - Open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2565400" cy="2832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2599" y="1600200"/>
            <a:ext cx="2271295" cy="4078007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5467684" y="1600199"/>
            <a:ext cx="2392948" cy="1033379"/>
          </a:xfrm>
          <a:prstGeom prst="wedgeRoundRectCallout">
            <a:avLst>
              <a:gd name="adj1" fmla="val -79762"/>
              <a:gd name="adj2" fmla="val 13405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 </a:t>
            </a:r>
            <a:r>
              <a:rPr lang="en-US" dirty="0" err="1" smtClean="0"/>
              <a:t>beginShape</a:t>
            </a:r>
            <a:r>
              <a:rPr lang="en-US" dirty="0" smtClean="0"/>
              <a:t>() to start the vertex shape</a:t>
            </a:r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6477000" y="2819400"/>
            <a:ext cx="2283326" cy="1457158"/>
          </a:xfrm>
          <a:prstGeom prst="wedgeRoundRectCallout">
            <a:avLst>
              <a:gd name="adj1" fmla="val -108070"/>
              <a:gd name="adj2" fmla="val 23968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Then use </a:t>
            </a:r>
            <a:r>
              <a:rPr lang="en-US" dirty="0" err="1" smtClean="0"/>
              <a:t>vertex(x,y</a:t>
            </a:r>
            <a:r>
              <a:rPr lang="en-US" dirty="0" smtClean="0"/>
              <a:t>) to specify a vertex at (</a:t>
            </a:r>
            <a:r>
              <a:rPr lang="en-US" dirty="0" err="1" smtClean="0"/>
              <a:t>x,y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6096000" y="4432300"/>
            <a:ext cx="2072105" cy="981911"/>
          </a:xfrm>
          <a:prstGeom prst="wedgeRoundRectCallout">
            <a:avLst>
              <a:gd name="adj1" fmla="val -123797"/>
              <a:gd name="adj2" fmla="val 33489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 </a:t>
            </a:r>
            <a:r>
              <a:rPr lang="en-US" dirty="0" err="1" smtClean="0"/>
              <a:t>endShape</a:t>
            </a:r>
            <a:r>
              <a:rPr lang="en-US" dirty="0" smtClean="0"/>
              <a:t>() to end the vertex shape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4211052" y="5678207"/>
            <a:ext cx="3021264" cy="939162"/>
          </a:xfrm>
          <a:prstGeom prst="wedgeRoundRectCallout">
            <a:avLst>
              <a:gd name="adj1" fmla="val -47824"/>
              <a:gd name="adj2" fmla="val -82691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Note that if </a:t>
            </a:r>
            <a:r>
              <a:rPr lang="en-US" dirty="0" err="1" smtClean="0"/>
              <a:t>endShape</a:t>
            </a:r>
            <a:r>
              <a:rPr lang="en-US" dirty="0" smtClean="0"/>
              <a:t> has no argument, then the shape is “open”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Vertex shapes - Closed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2565400" cy="2819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2599" y="1600200"/>
            <a:ext cx="2351505" cy="4752342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5935578" y="3890211"/>
            <a:ext cx="2566737" cy="2286000"/>
          </a:xfrm>
          <a:prstGeom prst="wedgeEllipseCallout">
            <a:avLst>
              <a:gd name="adj1" fmla="val -93229"/>
              <a:gd name="adj2" fmla="val 3735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 the CLOSE argument to close the vertex shape</a:t>
            </a:r>
            <a:endParaRPr lang="en-US" dirty="0"/>
          </a:p>
        </p:txBody>
      </p:sp>
      <p:sp>
        <p:nvSpPr>
          <p:cNvPr id="7" name="Oval Callout 6"/>
          <p:cNvSpPr/>
          <p:nvPr/>
        </p:nvSpPr>
        <p:spPr>
          <a:xfrm>
            <a:off x="457200" y="4224421"/>
            <a:ext cx="1951789" cy="1951790"/>
          </a:xfrm>
          <a:prstGeom prst="wedgeEllipseCallout">
            <a:avLst>
              <a:gd name="adj1" fmla="val -19463"/>
              <a:gd name="adj2" fmla="val -9092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Note that this shape is closed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Vertex Shapes - POINTS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2514600" cy="28067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1417638"/>
            <a:ext cx="2348832" cy="5086320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5935579" y="1911684"/>
            <a:ext cx="2486526" cy="2580105"/>
          </a:xfrm>
          <a:prstGeom prst="wedgeRoundRectCallout">
            <a:avLst>
              <a:gd name="adj1" fmla="val -86962"/>
              <a:gd name="adj2" fmla="val 39702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/>
              <a:t>Use the POINTS argument to </a:t>
            </a:r>
            <a:r>
              <a:rPr lang="en-US" dirty="0" err="1" smtClean="0"/>
              <a:t>beginShape</a:t>
            </a:r>
            <a:r>
              <a:rPr lang="en-US" dirty="0" smtClean="0"/>
              <a:t> to get Processing to render each vertex in the vertex shape as a separate, unconnected point</a:t>
            </a:r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6296526" y="4772526"/>
            <a:ext cx="2390274" cy="1731431"/>
          </a:xfrm>
          <a:prstGeom prst="wedgeRoundRectCallout">
            <a:avLst>
              <a:gd name="adj1" fmla="val -108081"/>
              <a:gd name="adj2" fmla="val 23895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/>
              <a:t>I</a:t>
            </a:r>
            <a:r>
              <a:rPr lang="en-US" dirty="0" smtClean="0"/>
              <a:t>f POINTS is given to </a:t>
            </a:r>
            <a:r>
              <a:rPr lang="en-US" dirty="0" err="1" smtClean="0"/>
              <a:t>beginShape</a:t>
            </a:r>
            <a:r>
              <a:rPr lang="en-US" dirty="0" smtClean="0"/>
              <a:t>, then it doesn’t matter if CLOSE is given to </a:t>
            </a:r>
            <a:r>
              <a:rPr lang="en-US" dirty="0" err="1" smtClean="0"/>
              <a:t>endShape</a:t>
            </a:r>
            <a:r>
              <a:rPr lang="en-US" dirty="0" smtClean="0"/>
              <a:t> or not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Vertex shapes - LINES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2527300" cy="28067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4500" y="1600200"/>
            <a:ext cx="2282658" cy="5089482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5614737" y="1600200"/>
            <a:ext cx="2336800" cy="2419684"/>
          </a:xfrm>
          <a:prstGeom prst="wedgeRoundRectCallout">
            <a:avLst>
              <a:gd name="adj1" fmla="val -78614"/>
              <a:gd name="adj2" fmla="val 67472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/>
              <a:t>Use the LINES argument in </a:t>
            </a:r>
            <a:r>
              <a:rPr lang="en-US" dirty="0" err="1" smtClean="0"/>
              <a:t>beginShape</a:t>
            </a:r>
            <a:r>
              <a:rPr lang="en-US" dirty="0" smtClean="0"/>
              <a:t> to get processing to interpret each pair of consecutive vertices as the endpoints of a line</a:t>
            </a:r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6096000" y="4114800"/>
            <a:ext cx="2577432" cy="820153"/>
          </a:xfrm>
          <a:prstGeom prst="wedgeRoundRectCallout">
            <a:avLst>
              <a:gd name="adj1" fmla="val -93966"/>
              <a:gd name="adj2" fmla="val 36420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/>
              <a:t>This vertex is the start of the first line</a:t>
            </a:r>
            <a:endParaRPr lang="en-US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6898104" y="4969375"/>
            <a:ext cx="2072107" cy="820153"/>
          </a:xfrm>
          <a:prstGeom prst="wedgeRoundRectCallout">
            <a:avLst>
              <a:gd name="adj1" fmla="val -142493"/>
              <a:gd name="adj2" fmla="val -38559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/>
              <a:t>This vertex is the end of the first line</a:t>
            </a:r>
            <a:endParaRPr lang="en-US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5374105" y="5869529"/>
            <a:ext cx="2577432" cy="820153"/>
          </a:xfrm>
          <a:prstGeom prst="wedgeRoundRectCallout">
            <a:avLst>
              <a:gd name="adj1" fmla="val -65957"/>
              <a:gd name="adj2" fmla="val -116799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/>
              <a:t>This vertex is the start of the second line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Vertex shapes - TRIANGLES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2514600" cy="28067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1417638"/>
            <a:ext cx="2683042" cy="4963628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6256421" y="1417637"/>
            <a:ext cx="2430379" cy="2245309"/>
          </a:xfrm>
          <a:prstGeom prst="wedgeRoundRectCallout">
            <a:avLst>
              <a:gd name="adj1" fmla="val -100591"/>
              <a:gd name="adj2" fmla="val 73217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/>
              <a:t>Use TRIANGLES as the argument to </a:t>
            </a:r>
            <a:r>
              <a:rPr lang="en-US" dirty="0" err="1" smtClean="0"/>
              <a:t>beginShape</a:t>
            </a:r>
            <a:r>
              <a:rPr lang="en-US" dirty="0" smtClean="0"/>
              <a:t> to make Processing interpret each set of 3 consecutive vertices as forming a triangle</a:t>
            </a:r>
            <a:endParaRPr lang="en-US" dirty="0"/>
          </a:p>
        </p:txBody>
      </p:sp>
      <p:sp>
        <p:nvSpPr>
          <p:cNvPr id="7" name="Right Bracket 6"/>
          <p:cNvSpPr/>
          <p:nvPr/>
        </p:nvSpPr>
        <p:spPr>
          <a:xfrm>
            <a:off x="5029200" y="4419600"/>
            <a:ext cx="200527" cy="668421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ket 7"/>
          <p:cNvSpPr/>
          <p:nvPr/>
        </p:nvSpPr>
        <p:spPr>
          <a:xfrm>
            <a:off x="5029200" y="5181600"/>
            <a:ext cx="200527" cy="668421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ular Callout 8"/>
          <p:cNvSpPr/>
          <p:nvPr/>
        </p:nvSpPr>
        <p:spPr>
          <a:xfrm>
            <a:off x="6256421" y="3983789"/>
            <a:ext cx="2430379" cy="922422"/>
          </a:xfrm>
          <a:prstGeom prst="wedgeRoundRectCallout">
            <a:avLst>
              <a:gd name="adj1" fmla="val -91240"/>
              <a:gd name="adj2" fmla="val 36413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/>
              <a:t>These three points form the first triangle</a:t>
            </a:r>
            <a:endParaRPr lang="en-US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6256421" y="5181600"/>
            <a:ext cx="2430379" cy="990600"/>
          </a:xfrm>
          <a:prstGeom prst="wedgeRoundRectCallout">
            <a:avLst>
              <a:gd name="adj1" fmla="val -91790"/>
              <a:gd name="adj2" fmla="val -11413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/>
              <a:t>These three points form the second triangle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Vertex shapes – Other </a:t>
            </a:r>
            <a:r>
              <a:rPr lang="en-US" dirty="0" err="1" smtClean="0"/>
              <a:t>beginShape</a:t>
            </a:r>
            <a:r>
              <a:rPr lang="en-US" dirty="0" smtClean="0"/>
              <a:t> arguments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beginShape</a:t>
            </a:r>
            <a:r>
              <a:rPr lang="en-US" dirty="0" smtClean="0"/>
              <a:t> can also take other arguments:</a:t>
            </a:r>
          </a:p>
          <a:p>
            <a:pPr lvl="1"/>
            <a:r>
              <a:rPr lang="en-US" dirty="0" smtClean="0"/>
              <a:t>TRIANGLE_FAN</a:t>
            </a:r>
          </a:p>
          <a:p>
            <a:pPr lvl="1"/>
            <a:r>
              <a:rPr lang="en-US" dirty="0" smtClean="0"/>
              <a:t>TRIANGLE_STRIP</a:t>
            </a:r>
          </a:p>
          <a:p>
            <a:pPr lvl="1"/>
            <a:r>
              <a:rPr lang="en-US" dirty="0" smtClean="0"/>
              <a:t>QUADS</a:t>
            </a:r>
          </a:p>
          <a:p>
            <a:pPr lvl="1"/>
            <a:r>
              <a:rPr lang="en-US" dirty="0" smtClean="0"/>
              <a:t>QUAD_STRIP</a:t>
            </a:r>
          </a:p>
          <a:p>
            <a:r>
              <a:rPr lang="en-US" dirty="0" smtClean="0"/>
              <a:t>See the Processing reference for details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8526" y="274638"/>
            <a:ext cx="4168274" cy="580941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Vertex shapes in 3D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1905000" cy="21717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274638"/>
            <a:ext cx="2156326" cy="648289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5481053" y="1029367"/>
            <a:ext cx="2740526" cy="842211"/>
          </a:xfrm>
          <a:prstGeom prst="wedgeRoundRectCallout">
            <a:avLst>
              <a:gd name="adj1" fmla="val -97418"/>
              <a:gd name="adj2" fmla="val -58135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/>
              <a:t>Position of apex depends on size of display</a:t>
            </a:r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5481053" y="2172285"/>
            <a:ext cx="2740526" cy="1417053"/>
          </a:xfrm>
          <a:prstGeom prst="wedgeRoundRectCallout">
            <a:avLst>
              <a:gd name="adj1" fmla="val -85711"/>
              <a:gd name="adj2" fmla="val -2806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/>
              <a:t>Can use TRIANGLES argument to </a:t>
            </a:r>
            <a:r>
              <a:rPr lang="en-US" dirty="0" err="1" smtClean="0"/>
              <a:t>beginShape</a:t>
            </a:r>
            <a:r>
              <a:rPr lang="en-US" dirty="0" smtClean="0"/>
              <a:t> to draw the triangular faces of a pyramid</a:t>
            </a:r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5481053" y="3916947"/>
            <a:ext cx="2740526" cy="1443790"/>
          </a:xfrm>
          <a:prstGeom prst="wedgeRoundRectCallout">
            <a:avLst>
              <a:gd name="adj1" fmla="val -104735"/>
              <a:gd name="adj2" fmla="val -68981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/>
              <a:t>Can change the fill </a:t>
            </a:r>
            <a:r>
              <a:rPr lang="en-US" dirty="0" err="1" smtClean="0"/>
              <a:t>colour</a:t>
            </a:r>
            <a:r>
              <a:rPr lang="en-US" dirty="0" smtClean="0"/>
              <a:t> of each face in between calling </a:t>
            </a:r>
            <a:r>
              <a:rPr lang="en-US" dirty="0" err="1" smtClean="0"/>
              <a:t>beginShape</a:t>
            </a:r>
            <a:r>
              <a:rPr lang="en-US" dirty="0" smtClean="0"/>
              <a:t> and </a:t>
            </a:r>
            <a:r>
              <a:rPr lang="en-US" dirty="0" err="1" smtClean="0"/>
              <a:t>endShape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Rotation in 2D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2552700" cy="2794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900" y="1600199"/>
            <a:ext cx="2947194" cy="3185695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5957093" y="2366210"/>
            <a:ext cx="2906169" cy="1140327"/>
          </a:xfrm>
          <a:prstGeom prst="wedgeRoundRectCallout">
            <a:avLst>
              <a:gd name="adj1" fmla="val -68340"/>
              <a:gd name="adj2" fmla="val 90394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err="1" smtClean="0"/>
              <a:t>rotate(theta</a:t>
            </a:r>
            <a:r>
              <a:rPr lang="en-US" dirty="0" smtClean="0"/>
              <a:t>) rotates theta radians </a:t>
            </a:r>
            <a:r>
              <a:rPr lang="en-US" i="1" dirty="0" smtClean="0"/>
              <a:t>clockwise</a:t>
            </a:r>
            <a:r>
              <a:rPr lang="en-US" dirty="0" smtClean="0"/>
              <a:t> around the </a:t>
            </a:r>
            <a:r>
              <a:rPr lang="en-US" i="1" dirty="0" smtClean="0"/>
              <a:t>origin</a:t>
            </a:r>
            <a:r>
              <a:rPr lang="en-US" dirty="0" smtClean="0"/>
              <a:t> (i.e., (0,0) 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Rotation in 2D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2540000" cy="283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7199" y="1600200"/>
            <a:ext cx="3395321" cy="3747168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5855368" y="2219158"/>
            <a:ext cx="2593474" cy="1042737"/>
          </a:xfrm>
          <a:prstGeom prst="wedgeRoundRectCallout">
            <a:avLst>
              <a:gd name="adj1" fmla="val -69802"/>
              <a:gd name="adj2" fmla="val 9719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/>
              <a:t>Translate the origin to the desired centre of rotation</a:t>
            </a:r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6831263" y="3897563"/>
            <a:ext cx="2082800" cy="1069474"/>
          </a:xfrm>
          <a:prstGeom prst="wedgeRoundRectCallout">
            <a:avLst>
              <a:gd name="adj1" fmla="val -126096"/>
              <a:gd name="adj2" fmla="val -25000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/>
              <a:t>Change </a:t>
            </a:r>
            <a:r>
              <a:rPr lang="en-US" dirty="0" err="1" smtClean="0"/>
              <a:t>rectMode</a:t>
            </a:r>
            <a:r>
              <a:rPr lang="en-US" dirty="0" smtClean="0"/>
              <a:t> so that specify centre of rectangle</a:t>
            </a:r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5855368" y="5347367"/>
            <a:ext cx="2593474" cy="1343365"/>
          </a:xfrm>
          <a:prstGeom prst="wedgeRoundRectCallout">
            <a:avLst>
              <a:gd name="adj1" fmla="val -71768"/>
              <a:gd name="adj2" fmla="val -9587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/>
              <a:t>Rotate the co-ordinate system by 45 degrees clockwise around the new origin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Rotate in response to mouse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600200"/>
            <a:ext cx="1909011" cy="212854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728747"/>
            <a:ext cx="1909010" cy="20989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3367" y="1600199"/>
            <a:ext cx="3228486" cy="3439695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6162842" y="1600200"/>
            <a:ext cx="2352842" cy="1126958"/>
          </a:xfrm>
          <a:prstGeom prst="wedgeRoundRectCallout">
            <a:avLst>
              <a:gd name="adj1" fmla="val -103788"/>
              <a:gd name="adj2" fmla="val 132488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/>
              <a:t>Translate centre of rotation to centre of display</a:t>
            </a:r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6670842" y="3275263"/>
            <a:ext cx="2015958" cy="1336842"/>
          </a:xfrm>
          <a:prstGeom prst="wedgeRoundRectCallout">
            <a:avLst>
              <a:gd name="adj1" fmla="val -95104"/>
              <a:gd name="adj2" fmla="val 5500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/>
              <a:t>Find the angle of rotation based on horizontal mouse position</a:t>
            </a:r>
            <a:endParaRPr lang="en-US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6162842" y="5039894"/>
            <a:ext cx="1965158" cy="1310106"/>
          </a:xfrm>
          <a:prstGeom prst="wedgeRoundRectCallout">
            <a:avLst>
              <a:gd name="adj1" fmla="val -152125"/>
              <a:gd name="adj2" fmla="val -114031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/>
              <a:t>Rotate the co-ordinate system clockwise by theta radians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lecture is based on Chapter 14 of</a:t>
            </a:r>
          </a:p>
          <a:p>
            <a:pPr marL="742950" lvl="2" indent="-342900">
              <a:buNone/>
            </a:pPr>
            <a:r>
              <a:rPr lang="en-US" dirty="0" err="1" smtClean="0"/>
              <a:t>Shiffman</a:t>
            </a:r>
            <a:r>
              <a:rPr lang="en-US" dirty="0" smtClean="0"/>
              <a:t>, D. (2008). </a:t>
            </a:r>
            <a:r>
              <a:rPr lang="en-US" i="1" dirty="0" smtClean="0"/>
              <a:t>Learning Processing</a:t>
            </a:r>
            <a:r>
              <a:rPr lang="en-US" dirty="0" smtClean="0"/>
              <a:t>. Morgan Kaufmann. ISBN: 978-0-12-373602-4.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Changing the axis of rotation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49158"/>
            <a:ext cx="2617537" cy="29054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4737" y="949158"/>
            <a:ext cx="2755900" cy="29083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" y="3857458"/>
            <a:ext cx="2617537" cy="28779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4735" y="3857458"/>
            <a:ext cx="2755901" cy="29619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ounded Rectangular Callout 7"/>
          <p:cNvSpPr/>
          <p:nvPr/>
        </p:nvSpPr>
        <p:spPr>
          <a:xfrm>
            <a:off x="6376737" y="2660316"/>
            <a:ext cx="2310063" cy="748632"/>
          </a:xfrm>
          <a:prstGeom prst="wedgeRoundRectCallout">
            <a:avLst>
              <a:gd name="adj1" fmla="val -130208"/>
              <a:gd name="adj2" fmla="val 22643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err="1" smtClean="0"/>
              <a:t>rotateX(theta</a:t>
            </a:r>
            <a:r>
              <a:rPr lang="en-US" dirty="0" smtClean="0"/>
              <a:t>) rotates around the x</a:t>
            </a:r>
            <a:r>
              <a:rPr lang="en-US" dirty="0"/>
              <a:t>-</a:t>
            </a:r>
            <a:r>
              <a:rPr lang="en-US" dirty="0" smtClean="0"/>
              <a:t>axis</a:t>
            </a:r>
            <a:endParaRPr lang="en-US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6376737" y="5628105"/>
            <a:ext cx="2310063" cy="748632"/>
          </a:xfrm>
          <a:prstGeom prst="wedgeRoundRectCallout">
            <a:avLst>
              <a:gd name="adj1" fmla="val -130208"/>
              <a:gd name="adj2" fmla="val 10143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err="1" smtClean="0"/>
              <a:t>rotateY(theta</a:t>
            </a:r>
            <a:r>
              <a:rPr lang="en-US" dirty="0" smtClean="0"/>
              <a:t>) rotates around the y</a:t>
            </a:r>
            <a:r>
              <a:rPr lang="en-US" dirty="0"/>
              <a:t>-</a:t>
            </a:r>
            <a:r>
              <a:rPr lang="en-US" dirty="0" smtClean="0"/>
              <a:t>axis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6376737" y="1270000"/>
            <a:ext cx="2310063" cy="1016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/>
              <a:t>rotate() and </a:t>
            </a:r>
            <a:r>
              <a:rPr lang="en-US" dirty="0" err="1" smtClean="0"/>
              <a:t>rotateZ</a:t>
            </a:r>
            <a:r>
              <a:rPr lang="en-US" dirty="0" smtClean="0"/>
              <a:t>() rotate around the z-axis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2420" y="274638"/>
            <a:ext cx="5224379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Combining </a:t>
            </a:r>
            <a:r>
              <a:rPr lang="en-US" dirty="0" err="1" smtClean="0"/>
              <a:t>rotateX</a:t>
            </a:r>
            <a:r>
              <a:rPr lang="en-US" dirty="0" smtClean="0"/>
              <a:t> and </a:t>
            </a:r>
            <a:r>
              <a:rPr lang="en-US" dirty="0" err="1" smtClean="0"/>
              <a:t>rotateY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38200"/>
            <a:ext cx="2540000" cy="28067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644900"/>
            <a:ext cx="2540000" cy="28067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1600200"/>
            <a:ext cx="3163692" cy="343568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ounded Rectangular Callout 6"/>
          <p:cNvSpPr/>
          <p:nvPr/>
        </p:nvSpPr>
        <p:spPr>
          <a:xfrm>
            <a:off x="6456947" y="3061368"/>
            <a:ext cx="2229852" cy="1684421"/>
          </a:xfrm>
          <a:prstGeom prst="wedgeRoundRectCallout">
            <a:avLst>
              <a:gd name="adj1" fmla="val -85581"/>
              <a:gd name="adj2" fmla="val 8532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/>
              <a:t>Angle of rotation around X axis controlled by horizontal mouse position</a:t>
            </a:r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6456947" y="5035884"/>
            <a:ext cx="2229852" cy="1684421"/>
          </a:xfrm>
          <a:prstGeom prst="wedgeRoundRectCallout">
            <a:avLst>
              <a:gd name="adj1" fmla="val -93974"/>
              <a:gd name="adj2" fmla="val -93055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/>
              <a:t>Angle of rotation around Y axis controlled by vertical mouse position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0" y="274638"/>
            <a:ext cx="5524500" cy="66115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Rotating a 3D object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5074" y="1217529"/>
            <a:ext cx="2540000" cy="283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6800" y="3841750"/>
            <a:ext cx="2540000" cy="28067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" y="209550"/>
            <a:ext cx="2819400" cy="64389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scale()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1115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scale(</a:t>
            </a:r>
            <a:r>
              <a:rPr lang="en-US" i="1" dirty="0" err="1" smtClean="0"/>
              <a:t>f</a:t>
            </a:r>
            <a:r>
              <a:rPr lang="en-US" dirty="0" smtClean="0"/>
              <a:t>) function shrinks or enlarges objects by the scale factor </a:t>
            </a:r>
            <a:r>
              <a:rPr lang="en-US" i="1" dirty="0" err="1" smtClean="0"/>
              <a:t>f</a:t>
            </a:r>
            <a:r>
              <a:rPr lang="en-US" dirty="0" smtClean="0"/>
              <a:t>, which is a float</a:t>
            </a:r>
          </a:p>
          <a:p>
            <a:r>
              <a:rPr lang="en-US" dirty="0" smtClean="0"/>
              <a:t>For example,</a:t>
            </a:r>
          </a:p>
          <a:p>
            <a:pPr lvl="1">
              <a:buNone/>
            </a:pPr>
            <a:r>
              <a:rPr lang="en-US" dirty="0" smtClean="0"/>
              <a:t>scale(0.5) shrinks all objects drawn between this line and the end of the current frame to ½ of their specified size</a:t>
            </a:r>
          </a:p>
          <a:p>
            <a:pPr lvl="1">
              <a:buNone/>
            </a:pPr>
            <a:r>
              <a:rPr lang="en-US" dirty="0" smtClean="0"/>
              <a:t>scale(3.0) enlarges all objects drawn between this line and the end of the current frame to 3 times their specified size</a:t>
            </a:r>
          </a:p>
          <a:p>
            <a:r>
              <a:rPr lang="en-US" dirty="0" smtClean="0"/>
              <a:t>The centre of enlargement is always (0,0), so if you want to change this, you have to use a call to translate (</a:t>
            </a:r>
            <a:r>
              <a:rPr lang="en-US" dirty="0" err="1" smtClean="0"/>
              <a:t>x,y</a:t>
            </a:r>
            <a:r>
              <a:rPr lang="en-US" dirty="0" smtClean="0"/>
              <a:t>) before calling scale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shrinking and growing rectangle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5210" y="1417638"/>
            <a:ext cx="2573742" cy="40739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17638"/>
            <a:ext cx="1681075" cy="18483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265984"/>
            <a:ext cx="1673603" cy="18484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8275" y="1417638"/>
            <a:ext cx="1649421" cy="18483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8275" y="3265984"/>
            <a:ext cx="1649520" cy="184845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ounded Rectangular Callout 9"/>
          <p:cNvSpPr/>
          <p:nvPr/>
        </p:nvSpPr>
        <p:spPr>
          <a:xfrm>
            <a:off x="6713065" y="1417638"/>
            <a:ext cx="1973735" cy="1077211"/>
          </a:xfrm>
          <a:prstGeom prst="wedgeRoundRectCallout">
            <a:avLst>
              <a:gd name="adj1" fmla="val -101267"/>
              <a:gd name="adj2" fmla="val 198303"/>
              <a:gd name="adj3" fmla="val 16667"/>
            </a:avLst>
          </a:prstGeom>
          <a:solidFill>
            <a:schemeClr val="accent1">
              <a:alpha val="2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/>
              <a:t>Move centre of enlargement to centre of display</a:t>
            </a:r>
            <a:endParaRPr lang="en-US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6713065" y="3265984"/>
            <a:ext cx="1973735" cy="680414"/>
          </a:xfrm>
          <a:prstGeom prst="wedgeRoundRectCallout">
            <a:avLst>
              <a:gd name="adj1" fmla="val -125397"/>
              <a:gd name="adj2" fmla="val 114167"/>
              <a:gd name="adj3" fmla="val 16667"/>
            </a:avLst>
          </a:prstGeom>
          <a:solidFill>
            <a:schemeClr val="accent1">
              <a:alpha val="2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/>
              <a:t>Increase </a:t>
            </a:r>
            <a:r>
              <a:rPr lang="en-US" dirty="0" err="1" smtClean="0"/>
              <a:t>t</a:t>
            </a:r>
            <a:r>
              <a:rPr lang="en-US" dirty="0" smtClean="0"/>
              <a:t> by 1 degree per frame</a:t>
            </a:r>
            <a:endParaRPr lang="en-US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6713065" y="4513409"/>
            <a:ext cx="1973735" cy="1326806"/>
          </a:xfrm>
          <a:prstGeom prst="wedgeRoundRectCallout">
            <a:avLst>
              <a:gd name="adj1" fmla="val -114481"/>
              <a:gd name="adj2" fmla="val -44338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/>
              <a:t>Set the scale factor to 1.1 added to the sine of </a:t>
            </a:r>
            <a:r>
              <a:rPr lang="en-US" dirty="0" err="1" smtClean="0"/>
              <a:t>t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Transformation Matrices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4894" y="1600200"/>
            <a:ext cx="3481906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Every time you apply scale(), rotate() or translate(), you </a:t>
            </a:r>
            <a:r>
              <a:rPr lang="en-US" i="1" dirty="0" smtClean="0"/>
              <a:t>transform</a:t>
            </a:r>
            <a:r>
              <a:rPr lang="en-US" dirty="0" smtClean="0"/>
              <a:t> the co-ordinate system</a:t>
            </a:r>
          </a:p>
          <a:p>
            <a:r>
              <a:rPr lang="en-US" dirty="0" smtClean="0"/>
              <a:t>Such a transformation is stored as a table of 6 numbers called a </a:t>
            </a:r>
            <a:r>
              <a:rPr lang="en-US" i="1" dirty="0" smtClean="0"/>
              <a:t>matrix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368550"/>
            <a:ext cx="1917700" cy="2120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9944" y="2134485"/>
            <a:ext cx="2368789" cy="259438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pushMatrix</a:t>
            </a:r>
            <a:r>
              <a:rPr lang="en-US" dirty="0" smtClean="0"/>
              <a:t>() and </a:t>
            </a:r>
            <a:r>
              <a:rPr lang="en-US" dirty="0" err="1" smtClean="0"/>
              <a:t>popMatrix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0511" y="1600200"/>
            <a:ext cx="6246289" cy="488640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Sometimes we want to store the current co-ordinate system transformation so that we can temporarily use another transformation and then return to the stored one</a:t>
            </a:r>
          </a:p>
          <a:p>
            <a:r>
              <a:rPr lang="en-US" dirty="0" smtClean="0"/>
              <a:t>We do this using </a:t>
            </a:r>
            <a:r>
              <a:rPr lang="en-US" dirty="0" err="1" smtClean="0"/>
              <a:t>pushMatrix</a:t>
            </a:r>
            <a:r>
              <a:rPr lang="en-US" dirty="0" smtClean="0"/>
              <a:t>() and </a:t>
            </a:r>
            <a:r>
              <a:rPr lang="en-US" dirty="0" err="1" smtClean="0"/>
              <a:t>popMatrix</a:t>
            </a:r>
            <a:r>
              <a:rPr lang="en-US" dirty="0" smtClean="0"/>
              <a:t>()</a:t>
            </a:r>
          </a:p>
          <a:p>
            <a:pPr lvl="1"/>
            <a:r>
              <a:rPr lang="en-US" dirty="0" err="1" smtClean="0"/>
              <a:t>pushMatrix</a:t>
            </a:r>
            <a:r>
              <a:rPr lang="en-US" dirty="0" smtClean="0"/>
              <a:t>() stores the current matrix on the </a:t>
            </a:r>
            <a:r>
              <a:rPr lang="en-US" i="1" dirty="0" smtClean="0"/>
              <a:t>matrix stack</a:t>
            </a:r>
          </a:p>
          <a:p>
            <a:pPr lvl="1"/>
            <a:r>
              <a:rPr lang="en-US" dirty="0" err="1" smtClean="0"/>
              <a:t>popMatrix</a:t>
            </a:r>
            <a:r>
              <a:rPr lang="en-US" dirty="0" smtClean="0"/>
              <a:t> “pops” the most recently stored matrix from the matrix stack</a:t>
            </a:r>
          </a:p>
          <a:p>
            <a:r>
              <a:rPr lang="en-US" dirty="0" smtClean="0"/>
              <a:t>Think of </a:t>
            </a:r>
            <a:r>
              <a:rPr lang="en-US" dirty="0" err="1" smtClean="0"/>
              <a:t>pushMatrix</a:t>
            </a:r>
            <a:r>
              <a:rPr lang="en-US" dirty="0" smtClean="0"/>
              <a:t>() as pushing down a new plate onto a spring-loaded plate stacker</a:t>
            </a:r>
          </a:p>
          <a:p>
            <a:r>
              <a:rPr lang="en-US" dirty="0" err="1" smtClean="0"/>
              <a:t>popMatrix</a:t>
            </a:r>
            <a:r>
              <a:rPr lang="en-US" dirty="0" smtClean="0"/>
              <a:t>() is like popping out the top plate on the stack of plates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1983311" cy="1983311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3213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Using </a:t>
            </a:r>
            <a:r>
              <a:rPr lang="en-US" dirty="0" err="1" smtClean="0"/>
              <a:t>pushMatrix</a:t>
            </a:r>
            <a:r>
              <a:rPr lang="en-US" dirty="0" smtClean="0"/>
              <a:t>() and </a:t>
            </a:r>
            <a:r>
              <a:rPr lang="en-US" dirty="0" err="1" smtClean="0"/>
              <a:t>popMatrix</a:t>
            </a:r>
            <a:r>
              <a:rPr lang="en-US" dirty="0" smtClean="0"/>
              <a:t>()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019300"/>
            <a:ext cx="2540000" cy="2819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356" y="884537"/>
            <a:ext cx="2197100" cy="59055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ounded Rectangular Callout 7"/>
          <p:cNvSpPr/>
          <p:nvPr/>
        </p:nvSpPr>
        <p:spPr>
          <a:xfrm>
            <a:off x="6270819" y="3352800"/>
            <a:ext cx="2382954" cy="1035536"/>
          </a:xfrm>
          <a:prstGeom prst="wedgeRoundRectCallout">
            <a:avLst>
              <a:gd name="adj1" fmla="val -107535"/>
              <a:gd name="adj2" fmla="val 65778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/>
              <a:t>Cyan rectangle rotates by 1 degree per frame around </a:t>
            </a:r>
            <a:r>
              <a:rPr lang="en-US" dirty="0" err="1" smtClean="0"/>
              <a:t>x</a:t>
            </a:r>
            <a:r>
              <a:rPr lang="en-US" dirty="0" smtClean="0"/>
              <a:t> axis</a:t>
            </a:r>
            <a:endParaRPr lang="en-US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5976627" y="5636088"/>
            <a:ext cx="2710173" cy="1122682"/>
          </a:xfrm>
          <a:prstGeom prst="wedgeRoundRectCallout">
            <a:avLst>
              <a:gd name="adj1" fmla="val -85268"/>
              <a:gd name="adj2" fmla="val -28409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/>
              <a:t>Yellow rectangle rotates by 2 degrees per frame around </a:t>
            </a:r>
            <a:r>
              <a:rPr lang="en-US" dirty="0" err="1" smtClean="0"/>
              <a:t>y</a:t>
            </a:r>
            <a:r>
              <a:rPr lang="en-US" dirty="0" smtClean="0"/>
              <a:t> axis</a:t>
            </a:r>
            <a:endParaRPr lang="en-US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5976627" y="1990210"/>
            <a:ext cx="2710173" cy="1100002"/>
          </a:xfrm>
          <a:prstGeom prst="wedgeRoundRectCallout">
            <a:avLst>
              <a:gd name="adj1" fmla="val -99494"/>
              <a:gd name="adj2" fmla="val 11404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err="1" smtClean="0"/>
              <a:t>pushMatrix</a:t>
            </a:r>
            <a:r>
              <a:rPr lang="en-US" dirty="0" smtClean="0"/>
              <a:t>() stores the untransformed co-ordinate system</a:t>
            </a:r>
            <a:endParaRPr lang="en-US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5976627" y="4519385"/>
            <a:ext cx="2710173" cy="923921"/>
          </a:xfrm>
          <a:prstGeom prst="wedgeRoundRectCallout">
            <a:avLst>
              <a:gd name="adj1" fmla="val -102841"/>
              <a:gd name="adj2" fmla="val 24450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err="1" smtClean="0"/>
              <a:t>popMatrix</a:t>
            </a:r>
            <a:r>
              <a:rPr lang="en-US" dirty="0" smtClean="0"/>
              <a:t>() restores the untransformed co-ordinate system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04336" cy="8253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Independently rotating objects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2376391"/>
            <a:ext cx="1919143" cy="214207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2067" y="1554839"/>
            <a:ext cx="3809469" cy="42133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6639" y="504658"/>
            <a:ext cx="1981200" cy="59309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732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simple solar system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89050"/>
            <a:ext cx="1742690" cy="19265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5523" y="909722"/>
            <a:ext cx="2650098" cy="51180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215642"/>
            <a:ext cx="1748323" cy="19328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8812" y="909722"/>
            <a:ext cx="3807988" cy="488003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2D and 3D translation</a:t>
            </a:r>
          </a:p>
          <a:p>
            <a:r>
              <a:rPr lang="en-US" dirty="0" smtClean="0"/>
              <a:t>Using P3D and OpenGL</a:t>
            </a:r>
          </a:p>
          <a:p>
            <a:r>
              <a:rPr lang="en-US" dirty="0" smtClean="0"/>
              <a:t>Vertex shapes</a:t>
            </a:r>
          </a:p>
          <a:p>
            <a:r>
              <a:rPr lang="en-US" dirty="0" smtClean="0"/>
              <a:t>2D and 3D rotation</a:t>
            </a:r>
          </a:p>
          <a:p>
            <a:r>
              <a:rPr lang="en-US" dirty="0" smtClean="0"/>
              <a:t>Saving the transformation state in the stack</a:t>
            </a:r>
          </a:p>
          <a:p>
            <a:pPr lvl="1"/>
            <a:r>
              <a:rPr lang="en-US" dirty="0" err="1" smtClean="0"/>
              <a:t>pushMatrix</a:t>
            </a:r>
            <a:r>
              <a:rPr lang="en-US" dirty="0" smtClean="0"/>
              <a:t>() and </a:t>
            </a:r>
            <a:r>
              <a:rPr lang="en-US" dirty="0" err="1" smtClean="0"/>
              <a:t>popMatrix</a:t>
            </a:r>
            <a:r>
              <a:rPr lang="en-US" dirty="0" smtClean="0"/>
              <a:t>()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Voxels</a:t>
            </a:r>
            <a:r>
              <a:rPr lang="en-US" dirty="0" smtClean="0"/>
              <a:t>” – pixels in 3D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You can draw things in 3D in Processing</a:t>
            </a:r>
          </a:p>
          <a:p>
            <a:r>
              <a:rPr lang="en-US" dirty="0" smtClean="0"/>
              <a:t>You specify 3D positions with 3D co-ordinates, (</a:t>
            </a:r>
            <a:r>
              <a:rPr lang="en-US" dirty="0" err="1" smtClean="0"/>
              <a:t>x,y,z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x</a:t>
            </a:r>
            <a:r>
              <a:rPr lang="en-US" dirty="0" smtClean="0"/>
              <a:t> and </a:t>
            </a:r>
            <a:r>
              <a:rPr lang="en-US" dirty="0" err="1" smtClean="0"/>
              <a:t>y</a:t>
            </a:r>
            <a:r>
              <a:rPr lang="en-US" dirty="0" smtClean="0"/>
              <a:t> axes are the same as for 2D</a:t>
            </a:r>
          </a:p>
          <a:p>
            <a:pPr lvl="1"/>
            <a:r>
              <a:rPr lang="en-US" dirty="0" err="1" smtClean="0"/>
              <a:t>x</a:t>
            </a:r>
            <a:r>
              <a:rPr lang="en-US" dirty="0" smtClean="0"/>
              <a:t> increases to the right</a:t>
            </a:r>
          </a:p>
          <a:p>
            <a:pPr lvl="1"/>
            <a:r>
              <a:rPr lang="en-US" dirty="0" err="1" smtClean="0"/>
              <a:t>y</a:t>
            </a:r>
            <a:r>
              <a:rPr lang="en-US" dirty="0" smtClean="0"/>
              <a:t> increases downwards</a:t>
            </a:r>
          </a:p>
          <a:p>
            <a:r>
              <a:rPr lang="en-US" dirty="0" smtClean="0"/>
              <a:t>The positive z-axis points out of the screen towards you</a:t>
            </a:r>
          </a:p>
          <a:p>
            <a:r>
              <a:rPr lang="en-US" dirty="0" smtClean="0"/>
              <a:t>A </a:t>
            </a:r>
            <a:r>
              <a:rPr lang="en-US" dirty="0" err="1" smtClean="0"/>
              <a:t>voxel</a:t>
            </a:r>
            <a:r>
              <a:rPr lang="en-US" dirty="0" smtClean="0"/>
              <a:t> is the 3D equivalent of a pixel – it is an atomic cubic region in the 3D space</a:t>
            </a:r>
          </a:p>
          <a:p>
            <a:pPr lvl="1"/>
            <a:r>
              <a:rPr lang="en-US" dirty="0" smtClean="0"/>
              <a:t>The properties of the space within a </a:t>
            </a:r>
            <a:r>
              <a:rPr lang="en-US" dirty="0" err="1" smtClean="0"/>
              <a:t>voxel</a:t>
            </a:r>
            <a:r>
              <a:rPr lang="en-US" dirty="0" smtClean="0"/>
              <a:t> must be the same throughout the </a:t>
            </a:r>
            <a:r>
              <a:rPr lang="en-US" dirty="0" err="1" smtClean="0"/>
              <a:t>voxel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45" y="1921042"/>
            <a:ext cx="4043355" cy="301796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57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translate() in 2D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764212"/>
            <a:ext cx="8229600" cy="280362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translate(x,y</a:t>
            </a:r>
            <a:r>
              <a:rPr lang="en-US" dirty="0" smtClean="0"/>
              <a:t>) function moves the origin, (0,0), to position (</a:t>
            </a:r>
            <a:r>
              <a:rPr lang="en-US" dirty="0" err="1" smtClean="0"/>
              <a:t>x,y</a:t>
            </a:r>
            <a:r>
              <a:rPr lang="en-US" dirty="0" smtClean="0"/>
              <a:t>)</a:t>
            </a:r>
          </a:p>
          <a:p>
            <a:r>
              <a:rPr lang="en-US" dirty="0" smtClean="0"/>
              <a:t>For example, translate(50,50) moves the origin, (0,0), to (50,50) so a point that was at (100,100) becomes (50,50)</a:t>
            </a:r>
          </a:p>
          <a:p>
            <a:r>
              <a:rPr lang="en-US" dirty="0" smtClean="0"/>
              <a:t>A call to translate() only has effect until the end of the current frame</a:t>
            </a:r>
          </a:p>
          <a:p>
            <a:pPr lvl="1"/>
            <a:r>
              <a:rPr lang="en-US" dirty="0" smtClean="0"/>
              <a:t>at the beginning of the next frame, the origin moves back to (0,0)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695" y="1010437"/>
            <a:ext cx="8196105" cy="27537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</a:t>
            </a:r>
            <a:r>
              <a:rPr lang="en-US" dirty="0" err="1" smtClean="0"/>
              <a:t>translate(x,y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832" y="1600200"/>
            <a:ext cx="2552700" cy="2806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4284" y="1417638"/>
            <a:ext cx="3124200" cy="5092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0" y="1056104"/>
            <a:ext cx="3238500" cy="53883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67300" cy="4810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Translations in 3D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056105"/>
            <a:ext cx="5067300" cy="534670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6296527" y="274637"/>
            <a:ext cx="2847473" cy="781467"/>
          </a:xfrm>
          <a:prstGeom prst="wedgeEllipseCallout">
            <a:avLst>
              <a:gd name="adj1" fmla="val -22580"/>
              <a:gd name="adj2" fmla="val 120663"/>
            </a:avLst>
          </a:prstGeom>
          <a:solidFill>
            <a:schemeClr val="accent1">
              <a:alpha val="23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 P3D renderer in size() function</a:t>
            </a:r>
            <a:endParaRPr lang="en-US" dirty="0"/>
          </a:p>
        </p:txBody>
      </p:sp>
      <p:sp>
        <p:nvSpPr>
          <p:cNvPr id="7" name="Oval Callout 6"/>
          <p:cNvSpPr/>
          <p:nvPr/>
        </p:nvSpPr>
        <p:spPr>
          <a:xfrm>
            <a:off x="7486316" y="3957053"/>
            <a:ext cx="1443789" cy="1016000"/>
          </a:xfrm>
          <a:prstGeom prst="wedgeEllipseCallout">
            <a:avLst>
              <a:gd name="adj1" fmla="val -70833"/>
              <a:gd name="adj2" fmla="val 44079"/>
            </a:avLst>
          </a:prstGeom>
          <a:solidFill>
            <a:schemeClr val="accent1">
              <a:alpha val="3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Add 3</a:t>
            </a:r>
            <a:r>
              <a:rPr lang="en-US" sz="1400" baseline="30000" dirty="0" smtClean="0"/>
              <a:t>rd</a:t>
            </a:r>
            <a:r>
              <a:rPr lang="en-US" sz="1400" dirty="0" smtClean="0"/>
              <a:t> co-ordinate to translate() function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7874" y="1514360"/>
            <a:ext cx="4488757" cy="50361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7578" y="274638"/>
            <a:ext cx="4529221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Simple animation in 3D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74638"/>
            <a:ext cx="2547018" cy="27002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843" y="2155742"/>
            <a:ext cx="2520902" cy="26469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738" y="3903579"/>
            <a:ext cx="2490137" cy="2646947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6350000" y="2329531"/>
            <a:ext cx="2537325" cy="2646947"/>
          </a:xfrm>
          <a:prstGeom prst="wedgeRoundRectCallout">
            <a:avLst>
              <a:gd name="adj1" fmla="val -45596"/>
              <a:gd name="adj2" fmla="val 57544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/>
              <a:buChar char="•"/>
            </a:pPr>
            <a:r>
              <a:rPr lang="en-US" dirty="0" smtClean="0"/>
              <a:t> translate() only has effect until the end of the current frame (i.e., the end of the current call to draw())</a:t>
            </a:r>
          </a:p>
          <a:p>
            <a:pPr>
              <a:buFont typeface="Arial"/>
              <a:buChar char="•"/>
            </a:pPr>
            <a:r>
              <a:rPr lang="en-US" dirty="0" smtClean="0"/>
              <a:t> So must reposition origin relative to (0,0,0) on every frame</a:t>
            </a:r>
          </a:p>
          <a:p>
            <a:pPr>
              <a:buFont typeface="Arial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Java2D, P3D or OpenGL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09278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To render objects in 2D, Processing uses the Java2D renderer and libraries – this is what we’ve been doing all along!</a:t>
            </a:r>
          </a:p>
          <a:p>
            <a:r>
              <a:rPr lang="en-US" dirty="0" smtClean="0"/>
              <a:t>To render objects in 3D, you have to tell Processing which renderer to use</a:t>
            </a:r>
          </a:p>
          <a:p>
            <a:r>
              <a:rPr lang="en-US" dirty="0"/>
              <a:t>T</a:t>
            </a:r>
            <a:r>
              <a:rPr lang="en-US" dirty="0" smtClean="0"/>
              <a:t>here are two renderers:</a:t>
            </a:r>
          </a:p>
          <a:p>
            <a:pPr lvl="1"/>
            <a:r>
              <a:rPr lang="en-US" dirty="0" smtClean="0"/>
              <a:t>P3D – developed especially for Processing</a:t>
            </a:r>
          </a:p>
          <a:p>
            <a:pPr lvl="2"/>
            <a:r>
              <a:rPr lang="en-US" dirty="0" smtClean="0"/>
              <a:t>cannot use smooth() with P3D</a:t>
            </a:r>
          </a:p>
          <a:p>
            <a:pPr lvl="1"/>
            <a:r>
              <a:rPr lang="en-US" dirty="0" smtClean="0"/>
              <a:t>OPENGL</a:t>
            </a:r>
          </a:p>
          <a:p>
            <a:pPr lvl="2"/>
            <a:r>
              <a:rPr lang="en-US" dirty="0" smtClean="0"/>
              <a:t>Can use if you have an OpenGL graphics card</a:t>
            </a:r>
          </a:p>
          <a:p>
            <a:pPr lvl="2"/>
            <a:r>
              <a:rPr lang="en-US" dirty="0" smtClean="0"/>
              <a:t>Uses hardware acceleration for rendering graphics faster</a:t>
            </a:r>
          </a:p>
          <a:p>
            <a:pPr lvl="2"/>
            <a:r>
              <a:rPr lang="en-US" dirty="0" smtClean="0"/>
              <a:t>All graphics are smoothed (ignores smooth() and </a:t>
            </a:r>
            <a:r>
              <a:rPr lang="en-US" dirty="0" err="1" smtClean="0"/>
              <a:t>noSmooth</a:t>
            </a:r>
            <a:r>
              <a:rPr lang="en-US" dirty="0" smtClean="0"/>
              <a:t>())</a:t>
            </a:r>
          </a:p>
          <a:p>
            <a:r>
              <a:rPr lang="en-US" dirty="0" smtClean="0"/>
              <a:t>To use P3D,  put following line in setup():</a:t>
            </a:r>
          </a:p>
          <a:p>
            <a:pPr lvl="1">
              <a:buNone/>
            </a:pPr>
            <a:r>
              <a:rPr lang="en-US" sz="3200" dirty="0" smtClean="0">
                <a:latin typeface="Consolas"/>
                <a:cs typeface="Consolas"/>
              </a:rPr>
              <a:t> size(x,y,P3D);</a:t>
            </a:r>
          </a:p>
          <a:p>
            <a:r>
              <a:rPr lang="en-US" dirty="0" smtClean="0"/>
              <a:t>To use OpenGL</a:t>
            </a:r>
          </a:p>
          <a:p>
            <a:pPr lvl="1"/>
            <a:r>
              <a:rPr lang="en-US" dirty="0" smtClean="0"/>
              <a:t>Put following line in setup():</a:t>
            </a:r>
          </a:p>
          <a:p>
            <a:pPr lvl="2">
              <a:buNone/>
            </a:pPr>
            <a:r>
              <a:rPr lang="en-US" sz="3200" dirty="0" err="1" smtClean="0">
                <a:latin typeface="Consolas"/>
                <a:cs typeface="Consolas"/>
              </a:rPr>
              <a:t>size(x,y,OPENGL</a:t>
            </a:r>
            <a:r>
              <a:rPr lang="en-US" sz="3200" dirty="0" smtClean="0">
                <a:latin typeface="Consolas"/>
                <a:cs typeface="Consolas"/>
              </a:rPr>
              <a:t>);</a:t>
            </a:r>
          </a:p>
          <a:p>
            <a:pPr lvl="1"/>
            <a:r>
              <a:rPr lang="en-US" dirty="0" smtClean="0"/>
              <a:t>Import the Processing </a:t>
            </a:r>
            <a:r>
              <a:rPr lang="en-US" dirty="0" err="1" smtClean="0"/>
              <a:t>opengl</a:t>
            </a:r>
            <a:r>
              <a:rPr lang="en-US" dirty="0" smtClean="0"/>
              <a:t> library by putting following line at beginning of sketch</a:t>
            </a:r>
          </a:p>
          <a:p>
            <a:pPr lvl="2">
              <a:buNone/>
            </a:pPr>
            <a:r>
              <a:rPr lang="en-US" sz="3200" dirty="0" smtClean="0">
                <a:latin typeface="Consolas"/>
                <a:cs typeface="Consolas"/>
              </a:rPr>
              <a:t>import </a:t>
            </a:r>
            <a:r>
              <a:rPr lang="en-US" sz="3200" dirty="0" err="1" smtClean="0">
                <a:latin typeface="Consolas"/>
                <a:cs typeface="Consolas"/>
              </a:rPr>
              <a:t>processing.opengl</a:t>
            </a:r>
            <a:r>
              <a:rPr lang="en-US" sz="3200" dirty="0" smtClean="0">
                <a:latin typeface="Consolas"/>
                <a:cs typeface="Consolas"/>
              </a:rPr>
              <a:t>.*;</a:t>
            </a:r>
            <a:endParaRPr lang="en-US" sz="3200" dirty="0">
              <a:latin typeface="Consolas"/>
              <a:cs typeface="Consola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1267</Words>
  <Application>Microsoft Macintosh PowerPoint</Application>
  <PresentationFormat>On-screen Show (4:3)</PresentationFormat>
  <Paragraphs>129</Paragraphs>
  <Slides>29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Translation and Rotation in 2D and 3D</vt:lpstr>
      <vt:lpstr>Source</vt:lpstr>
      <vt:lpstr>Overview</vt:lpstr>
      <vt:lpstr>“Voxels” – pixels in 3D</vt:lpstr>
      <vt:lpstr>translate() in 2D</vt:lpstr>
      <vt:lpstr>Using translate(x,y)</vt:lpstr>
      <vt:lpstr>Translations in 3D</vt:lpstr>
      <vt:lpstr>Simple animation in 3D</vt:lpstr>
      <vt:lpstr>Java2D, P3D or OpenGL</vt:lpstr>
      <vt:lpstr>Vertex shapes - Open</vt:lpstr>
      <vt:lpstr>Vertex shapes - Closed</vt:lpstr>
      <vt:lpstr>Vertex Shapes - POINTS</vt:lpstr>
      <vt:lpstr>Vertex shapes - LINES</vt:lpstr>
      <vt:lpstr>Vertex shapes - TRIANGLES</vt:lpstr>
      <vt:lpstr>Vertex shapes – Other beginShape arguments</vt:lpstr>
      <vt:lpstr>Vertex shapes in 3D</vt:lpstr>
      <vt:lpstr>Rotation in 2D</vt:lpstr>
      <vt:lpstr>Rotation in 2D</vt:lpstr>
      <vt:lpstr>Rotate in response to mouse</vt:lpstr>
      <vt:lpstr>Changing the axis of rotation</vt:lpstr>
      <vt:lpstr>Combining rotateX and rotateY</vt:lpstr>
      <vt:lpstr>Rotating a 3D object</vt:lpstr>
      <vt:lpstr>The scale() function</vt:lpstr>
      <vt:lpstr>A shrinking and growing rectangle</vt:lpstr>
      <vt:lpstr>Transformation Matrices</vt:lpstr>
      <vt:lpstr>pushMatrix() and popMatrix()</vt:lpstr>
      <vt:lpstr>Using pushMatrix() and popMatrix()</vt:lpstr>
      <vt:lpstr>Independently rotating objects</vt:lpstr>
      <vt:lpstr>A simple solar system</vt:lpstr>
    </vt:vector>
  </TitlesOfParts>
  <Company>IMI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Translation and Rotation in 2D and 3D</dc:title>
  <dc:creator>David Meredith</dc:creator>
  <cp:lastModifiedBy>David Meredith</cp:lastModifiedBy>
  <cp:revision>45</cp:revision>
  <dcterms:created xsi:type="dcterms:W3CDTF">2011-02-14T15:03:13Z</dcterms:created>
  <dcterms:modified xsi:type="dcterms:W3CDTF">2011-02-14T15:03:37Z</dcterms:modified>
</cp:coreProperties>
</file>