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7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BFEF4-3C04-3746-8E60-9E381A03D94F}" type="datetimeFigureOut">
              <a:rPr lang="en-US" smtClean="0"/>
              <a:pPr/>
              <a:t>2/9/11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E7C9C-D5E4-6649-8BAF-18B40F76BA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dave@create.aau.dk" TargetMode="Externa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9310"/>
            <a:ext cx="7772400" cy="1201140"/>
          </a:xfrm>
        </p:spPr>
        <p:txBody>
          <a:bodyPr/>
          <a:lstStyle/>
          <a:p>
            <a:r>
              <a:rPr lang="en-US" dirty="0" smtClean="0"/>
              <a:t>Some </a:t>
            </a:r>
            <a:r>
              <a:rPr lang="en-US" dirty="0" err="1" smtClean="0"/>
              <a:t>Maths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David </a:t>
            </a:r>
            <a:r>
              <a:rPr lang="en-US" dirty="0" smtClean="0"/>
              <a:t>Meredith</a:t>
            </a:r>
          </a:p>
          <a:p>
            <a:r>
              <a:rPr lang="en-US" dirty="0" smtClean="0">
                <a:hlinkClick r:id="rId2"/>
              </a:rPr>
              <a:t>dave@create.aau.dk</a:t>
            </a:r>
            <a:endParaRPr lang="en-US" dirty="0" smtClean="0"/>
          </a:p>
          <a:p>
            <a:r>
              <a:rPr lang="en-US" dirty="0" smtClean="0"/>
              <a:t>Aalborg University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959" y="266556"/>
            <a:ext cx="1912784" cy="21327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Probability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To calculate the probability of an outcome having a desired property, you need to know </a:t>
            </a:r>
          </a:p>
          <a:p>
            <a:pPr lvl="1"/>
            <a:r>
              <a:rPr lang="en-US" dirty="0" smtClean="0"/>
              <a:t>the total number of possible outcomes, </a:t>
            </a:r>
            <a:r>
              <a:rPr lang="en-US" i="1" dirty="0" smtClean="0"/>
              <a:t>N</a:t>
            </a:r>
          </a:p>
          <a:p>
            <a:pPr lvl="1"/>
            <a:r>
              <a:rPr lang="en-US" dirty="0" smtClean="0"/>
              <a:t>the number of these possible outcomes that have the desired property, </a:t>
            </a:r>
            <a:r>
              <a:rPr lang="en-US" i="1" dirty="0" err="1" smtClean="0"/>
              <a:t>x</a:t>
            </a:r>
            <a:endParaRPr lang="en-US" i="1" dirty="0" smtClean="0"/>
          </a:p>
          <a:p>
            <a:r>
              <a:rPr lang="en-US" dirty="0" smtClean="0"/>
              <a:t>Probability is then </a:t>
            </a:r>
            <a:r>
              <a:rPr lang="en-US" i="1" dirty="0" err="1" smtClean="0"/>
              <a:t>x</a:t>
            </a:r>
            <a:r>
              <a:rPr lang="en-US" dirty="0" smtClean="0"/>
              <a:t>/</a:t>
            </a:r>
            <a:r>
              <a:rPr lang="en-US" i="1" dirty="0" smtClean="0"/>
              <a:t>N</a:t>
            </a:r>
          </a:p>
          <a:p>
            <a:r>
              <a:rPr lang="en-US" dirty="0" smtClean="0"/>
              <a:t>For example, to calculate the probability of the number on a die being less than 3</a:t>
            </a:r>
          </a:p>
          <a:p>
            <a:pPr lvl="1"/>
            <a:r>
              <a:rPr lang="en-US" dirty="0" smtClean="0"/>
              <a:t>total number of possible outcomes is 6 (1,2,3,…6)</a:t>
            </a:r>
          </a:p>
          <a:p>
            <a:pPr lvl="1"/>
            <a:r>
              <a:rPr lang="en-US" dirty="0" smtClean="0"/>
              <a:t>number of outcomes with desired property is 2 (1,2)</a:t>
            </a:r>
          </a:p>
          <a:p>
            <a:pPr lvl="1"/>
            <a:r>
              <a:rPr lang="en-US" dirty="0" smtClean="0"/>
              <a:t>So probability is 2/6 = 1/3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Compound probability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Probability of two sixes in a row is equal to the probability of getting a six the first time </a:t>
            </a:r>
            <a:r>
              <a:rPr lang="en-US" i="1" dirty="0" smtClean="0"/>
              <a:t>multiplied by</a:t>
            </a:r>
            <a:r>
              <a:rPr lang="en-US" dirty="0" smtClean="0"/>
              <a:t> the probability of getting a six the second time</a:t>
            </a:r>
          </a:p>
          <a:p>
            <a:pPr lvl="1">
              <a:buNone/>
            </a:pPr>
            <a:r>
              <a:rPr lang="en-US" dirty="0" smtClean="0"/>
              <a:t>1/6 * 1/6 = 1/36</a:t>
            </a:r>
          </a:p>
          <a:p>
            <a:r>
              <a:rPr lang="en-US" dirty="0" smtClean="0"/>
              <a:t>All possible outcomes are</a:t>
            </a:r>
          </a:p>
          <a:p>
            <a:pPr lvl="1"/>
            <a:r>
              <a:rPr lang="en-US" dirty="0" smtClean="0"/>
              <a:t>(1,1), (1,2), (1,3),…(2,1),(2,2),(2,3)…(6,4),(6,5),(</a:t>
            </a:r>
            <a:r>
              <a:rPr lang="en-US" dirty="0" smtClean="0"/>
              <a:t>6,6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Therefore 36 possible outcomes</a:t>
            </a:r>
          </a:p>
          <a:p>
            <a:r>
              <a:rPr lang="en-US" dirty="0" smtClean="0"/>
              <a:t>Only one of these 36 outcomes is 2 sixes in a row</a:t>
            </a:r>
          </a:p>
          <a:p>
            <a:r>
              <a:rPr lang="en-US" dirty="0" smtClean="0"/>
              <a:t>Therefore probability of getting two sixes in a row is 1/36</a:t>
            </a:r>
          </a:p>
          <a:p>
            <a:r>
              <a:rPr lang="en-US" dirty="0" smtClean="0"/>
              <a:t>What’s the probability of drawing 3 aces in a row from a pack of cards?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Drawing three aces in a 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Probability of drawing 3 aces in a row is equal to</a:t>
            </a:r>
          </a:p>
          <a:p>
            <a:pPr lvl="1"/>
            <a:r>
              <a:rPr lang="en-US" dirty="0" smtClean="0"/>
              <a:t>probability of drawing first ace (4/52)</a:t>
            </a:r>
            <a:br>
              <a:rPr lang="en-US" dirty="0" smtClean="0"/>
            </a:br>
            <a:r>
              <a:rPr lang="en-US" i="1" dirty="0" smtClean="0"/>
              <a:t>multiplied by</a:t>
            </a:r>
          </a:p>
          <a:p>
            <a:pPr lvl="1"/>
            <a:r>
              <a:rPr lang="en-US" dirty="0" smtClean="0"/>
              <a:t>probability of drawing second ace (3/51) </a:t>
            </a:r>
            <a:r>
              <a:rPr lang="en-US" i="1" dirty="0" smtClean="0"/>
              <a:t>multiplied by</a:t>
            </a:r>
            <a:endParaRPr lang="en-US" dirty="0" smtClean="0"/>
          </a:p>
          <a:p>
            <a:pPr lvl="1"/>
            <a:r>
              <a:rPr lang="en-US" dirty="0" smtClean="0"/>
              <a:t>probability of drawing third ace (2/50)</a:t>
            </a:r>
          </a:p>
          <a:p>
            <a:r>
              <a:rPr lang="en-US" dirty="0" smtClean="0"/>
              <a:t>Therefore</a:t>
            </a:r>
          </a:p>
          <a:p>
            <a:pPr lvl="1"/>
            <a:r>
              <a:rPr lang="en-US" dirty="0" smtClean="0"/>
              <a:t>4/52 * 3/51 * 2/50 = 0.00018 = 18/100000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848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Controlling event probabilities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623082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Generate a random number between 0 and 1</a:t>
            </a:r>
          </a:p>
          <a:p>
            <a:r>
              <a:rPr lang="en-US" dirty="0" smtClean="0"/>
              <a:t>Partition the range into sizes that correspond to the desired probabilities of the different events</a:t>
            </a:r>
          </a:p>
          <a:p>
            <a:pPr lvl="1"/>
            <a:r>
              <a:rPr lang="en-US" dirty="0" smtClean="0"/>
              <a:t>e.g., </a:t>
            </a:r>
          </a:p>
          <a:p>
            <a:pPr lvl="2"/>
            <a:r>
              <a:rPr lang="en-US" dirty="0" smtClean="0"/>
              <a:t>0-0.1 for a probability of 0.1 </a:t>
            </a:r>
          </a:p>
          <a:p>
            <a:pPr lvl="2"/>
            <a:r>
              <a:rPr lang="en-US" dirty="0" smtClean="0"/>
              <a:t>0.1-0.7 for a probability of 0.6</a:t>
            </a:r>
          </a:p>
          <a:p>
            <a:pPr lvl="2"/>
            <a:r>
              <a:rPr lang="en-US" dirty="0" smtClean="0"/>
              <a:t>0.7-1.0 for a probability of 0.3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282" y="1600200"/>
            <a:ext cx="2565400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682" y="0"/>
            <a:ext cx="32882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8321"/>
          </a:xfrm>
        </p:spPr>
        <p:txBody>
          <a:bodyPr/>
          <a:lstStyle/>
          <a:p>
            <a:r>
              <a:rPr lang="en-US" dirty="0" err="1" smtClean="0"/>
              <a:t>Perlin</a:t>
            </a:r>
            <a:r>
              <a:rPr lang="en-US" dirty="0" smtClean="0"/>
              <a:t> noise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48583"/>
            <a:ext cx="8229600" cy="297758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can</a:t>
            </a:r>
            <a:r>
              <a:rPr lang="en-US" dirty="0" smtClean="0"/>
              <a:t> get a </a:t>
            </a:r>
            <a:r>
              <a:rPr lang="en-US" dirty="0" smtClean="0"/>
              <a:t>“life-like” or “natural” effect by introducing </a:t>
            </a:r>
            <a:r>
              <a:rPr lang="en-US" i="1" dirty="0" smtClean="0"/>
              <a:t>noise</a:t>
            </a:r>
            <a:r>
              <a:rPr lang="en-US" dirty="0" smtClean="0"/>
              <a:t> into values</a:t>
            </a:r>
          </a:p>
          <a:p>
            <a:pPr lvl="1"/>
            <a:r>
              <a:rPr lang="en-US" dirty="0" smtClean="0"/>
              <a:t>e.g., by adjusting mathematically computed values by small random amounts</a:t>
            </a:r>
          </a:p>
          <a:p>
            <a:r>
              <a:rPr lang="en-US" dirty="0" smtClean="0"/>
              <a:t>To make an effect life-like, we don’t want too much randomness</a:t>
            </a:r>
          </a:p>
          <a:p>
            <a:r>
              <a:rPr lang="en-US" dirty="0" smtClean="0"/>
              <a:t>Ken </a:t>
            </a:r>
            <a:r>
              <a:rPr lang="en-US" dirty="0" err="1" smtClean="0"/>
              <a:t>Perlin</a:t>
            </a:r>
            <a:r>
              <a:rPr lang="en-US" dirty="0" smtClean="0"/>
              <a:t> devised a function that generates noise that seems “natural” or “organic”</a:t>
            </a:r>
          </a:p>
          <a:p>
            <a:r>
              <a:rPr lang="en-US" dirty="0" smtClean="0"/>
              <a:t>The random number generated by </a:t>
            </a:r>
            <a:r>
              <a:rPr lang="en-US" dirty="0" err="1" smtClean="0"/>
              <a:t>Perlin</a:t>
            </a:r>
            <a:r>
              <a:rPr lang="en-US" dirty="0" smtClean="0"/>
              <a:t> noise is constrained to being not too far away from the preceding value</a:t>
            </a:r>
          </a:p>
          <a:p>
            <a:r>
              <a:rPr lang="en-US" dirty="0" smtClean="0"/>
              <a:t>This gives an “organic”, “natural” smooth, but unpredictable curve, in contrast to truly random noise, which is much more erratic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570" y="1222959"/>
            <a:ext cx="6608262" cy="192562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89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noise()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42906"/>
            <a:ext cx="8229600" cy="377479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Processing noise() function generates </a:t>
            </a:r>
            <a:r>
              <a:rPr lang="en-US" dirty="0" err="1" smtClean="0"/>
              <a:t>Perlin</a:t>
            </a:r>
            <a:r>
              <a:rPr lang="en-US" dirty="0" smtClean="0"/>
              <a:t> noise</a:t>
            </a:r>
          </a:p>
          <a:p>
            <a:r>
              <a:rPr lang="en-US" dirty="0" smtClean="0"/>
              <a:t>It takes 1, 2 or 3 arguments, depending on the dimensionality of the noise to be generated</a:t>
            </a:r>
          </a:p>
          <a:p>
            <a:pPr lvl="1"/>
            <a:r>
              <a:rPr lang="en-US" dirty="0" smtClean="0"/>
              <a:t>In 3 dimensions, the function generates a random 3d point</a:t>
            </a:r>
          </a:p>
          <a:p>
            <a:r>
              <a:rPr lang="en-US" dirty="0" smtClean="0"/>
              <a:t>In 1d, the argument can be thought of as being “time”</a:t>
            </a:r>
          </a:p>
          <a:p>
            <a:pPr lvl="1"/>
            <a:r>
              <a:rPr lang="en-US" dirty="0" smtClean="0"/>
              <a:t>The argument would be the value of the </a:t>
            </a:r>
            <a:r>
              <a:rPr lang="en-US" i="1" dirty="0" err="1" smtClean="0"/>
              <a:t>x</a:t>
            </a:r>
            <a:r>
              <a:rPr lang="en-US" dirty="0" smtClean="0"/>
              <a:t> axis in the graph above, and the value returned would be the </a:t>
            </a:r>
            <a:r>
              <a:rPr lang="en-US" i="1" dirty="0" err="1" smtClean="0"/>
              <a:t>y</a:t>
            </a:r>
            <a:r>
              <a:rPr lang="en-US" dirty="0" smtClean="0"/>
              <a:t> value</a:t>
            </a:r>
          </a:p>
          <a:p>
            <a:r>
              <a:rPr lang="en-US" dirty="0" smtClean="0"/>
              <a:t>Typically, we start with a time value of 0 and then increment this value by a certain amount to generate the next noise value</a:t>
            </a:r>
          </a:p>
          <a:p>
            <a:pPr lvl="1"/>
            <a:r>
              <a:rPr lang="en-US" dirty="0" smtClean="0"/>
              <a:t>The more we increment the time value on each step, the less smooth the curve looks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624" y="1013627"/>
            <a:ext cx="3221000" cy="182927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noise() function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81" y="1600200"/>
            <a:ext cx="2908453" cy="160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581" y="3202375"/>
            <a:ext cx="2908453" cy="16101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581" y="4812540"/>
            <a:ext cx="2908453" cy="1617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034" y="1600200"/>
            <a:ext cx="3911600" cy="4889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Pulsating blob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23260"/>
            <a:ext cx="2578100" cy="283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59262"/>
            <a:ext cx="3073400" cy="387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1005"/>
            <a:ext cx="8229600" cy="331515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We need to understand angles in order to rotate things and draw things with circular symmetry</a:t>
            </a:r>
          </a:p>
          <a:p>
            <a:r>
              <a:rPr lang="en-US" dirty="0" smtClean="0"/>
              <a:t>You are probably used to measuring angles in degrees</a:t>
            </a:r>
          </a:p>
          <a:p>
            <a:pPr lvl="1"/>
            <a:r>
              <a:rPr lang="en-US" dirty="0" smtClean="0"/>
              <a:t>90 degrees is a quarter turn,</a:t>
            </a:r>
          </a:p>
          <a:p>
            <a:pPr lvl="1"/>
            <a:r>
              <a:rPr lang="en-US" dirty="0" smtClean="0"/>
              <a:t>180 degrees is a half turn</a:t>
            </a:r>
          </a:p>
          <a:p>
            <a:pPr lvl="1"/>
            <a:r>
              <a:rPr lang="en-US" dirty="0" smtClean="0"/>
              <a:t>270 degrees is a ¾ turn</a:t>
            </a:r>
          </a:p>
          <a:p>
            <a:pPr lvl="1"/>
            <a:r>
              <a:rPr lang="en-US" dirty="0" smtClean="0"/>
              <a:t>360 degrees is a full turn</a:t>
            </a:r>
          </a:p>
          <a:p>
            <a:r>
              <a:rPr lang="en-US" dirty="0" smtClean="0"/>
              <a:t>Usually measure angles anti-clockwise from the positive x-axis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645" y="1417638"/>
            <a:ext cx="6798404" cy="139336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5004" y="274638"/>
            <a:ext cx="5651795" cy="1143000"/>
          </a:xfrm>
        </p:spPr>
        <p:txBody>
          <a:bodyPr/>
          <a:lstStyle/>
          <a:p>
            <a:r>
              <a:rPr lang="en-US" dirty="0" smtClean="0"/>
              <a:t>Radians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6638"/>
            <a:ext cx="8229600" cy="426445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 </a:t>
            </a:r>
            <a:r>
              <a:rPr lang="en-US" dirty="0" err="1" smtClean="0"/>
              <a:t>maths</a:t>
            </a:r>
            <a:r>
              <a:rPr lang="en-US" dirty="0" smtClean="0"/>
              <a:t> and Processing, we measure angles in </a:t>
            </a:r>
            <a:r>
              <a:rPr lang="en-US" i="1" dirty="0" smtClean="0"/>
              <a:t>radians</a:t>
            </a:r>
          </a:p>
          <a:p>
            <a:r>
              <a:rPr lang="en-US" dirty="0" smtClean="0"/>
              <a:t>1 radian is the angle for which the length of the circular arc is the same as the radius</a:t>
            </a:r>
          </a:p>
          <a:p>
            <a:r>
              <a:rPr lang="en-US" dirty="0" smtClean="0"/>
              <a:t>Remember that the circumference of a circle of radius </a:t>
            </a:r>
            <a:r>
              <a:rPr lang="en-US" dirty="0" err="1" smtClean="0"/>
              <a:t>r</a:t>
            </a:r>
            <a:r>
              <a:rPr lang="en-US" dirty="0" smtClean="0"/>
              <a:t> is 2πr</a:t>
            </a:r>
          </a:p>
          <a:p>
            <a:pPr lvl="1"/>
            <a:r>
              <a:rPr lang="en-US" dirty="0" smtClean="0"/>
              <a:t>Since 1 radian corresponds to travelling </a:t>
            </a:r>
            <a:r>
              <a:rPr lang="en-US" i="1" dirty="0" err="1" smtClean="0"/>
              <a:t>r</a:t>
            </a:r>
            <a:r>
              <a:rPr lang="en-US" dirty="0" smtClean="0"/>
              <a:t> along the circumference and a full trip round a circle is 2πr long, there are 2π radians in a full turn</a:t>
            </a:r>
          </a:p>
          <a:p>
            <a:pPr lvl="2"/>
            <a:r>
              <a:rPr lang="en-US" dirty="0" smtClean="0"/>
              <a:t>2π radians = 360 degrees</a:t>
            </a:r>
          </a:p>
          <a:p>
            <a:pPr lvl="2"/>
            <a:r>
              <a:rPr lang="en-US" dirty="0" err="1" smtClean="0"/>
              <a:t>π</a:t>
            </a:r>
            <a:r>
              <a:rPr lang="en-US" dirty="0" smtClean="0"/>
              <a:t> radians = 180 degrees</a:t>
            </a:r>
          </a:p>
          <a:p>
            <a:pPr lvl="2"/>
            <a:r>
              <a:rPr lang="en-US" dirty="0" smtClean="0"/>
              <a:t>π/2 radians = 90 degrees</a:t>
            </a:r>
          </a:p>
          <a:p>
            <a:pPr lvl="2"/>
            <a:r>
              <a:rPr lang="en-US" dirty="0" smtClean="0"/>
              <a:t>3π/2 radians = 270 degrees</a:t>
            </a:r>
          </a:p>
          <a:p>
            <a:pPr lvl="2"/>
            <a:r>
              <a:rPr lang="en-US" dirty="0" smtClean="0"/>
              <a:t>? = 45 degrees</a:t>
            </a:r>
          </a:p>
          <a:p>
            <a:r>
              <a:rPr lang="en-US" dirty="0" smtClean="0"/>
              <a:t>In general, Radians = 2π * (degrees/360)</a:t>
            </a:r>
          </a:p>
          <a:p>
            <a:r>
              <a:rPr lang="en-US" dirty="0" smtClean="0"/>
              <a:t>In Processing, </a:t>
            </a:r>
            <a:r>
              <a:rPr lang="en-US" dirty="0" err="1" smtClean="0"/>
              <a:t>π</a:t>
            </a:r>
            <a:r>
              <a:rPr lang="en-US" dirty="0" smtClean="0"/>
              <a:t> is given by PI, so 2π would be “2 * PI”</a:t>
            </a:r>
          </a:p>
          <a:p>
            <a:r>
              <a:rPr lang="en-US" dirty="0" smtClean="0"/>
              <a:t>In Processing, we can use the radians function to </a:t>
            </a:r>
            <a:r>
              <a:rPr lang="en-US" smtClean="0"/>
              <a:t>convert</a:t>
            </a:r>
            <a:r>
              <a:rPr lang="en-US" smtClean="0"/>
              <a:t> degrees to </a:t>
            </a:r>
            <a:r>
              <a:rPr lang="en-US" dirty="0" smtClean="0"/>
              <a:t>radians:</a:t>
            </a:r>
          </a:p>
          <a:p>
            <a:pPr lvl="1">
              <a:buNone/>
            </a:pPr>
            <a:r>
              <a:rPr lang="en-US" sz="2000" dirty="0" smtClean="0">
                <a:latin typeface="Consolas"/>
                <a:cs typeface="Consolas"/>
              </a:rPr>
              <a:t>float angle = radians(60); //Returns the radian equivalent of 60 degrees</a:t>
            </a:r>
            <a:endParaRPr lang="en-US" sz="2000" dirty="0">
              <a:latin typeface="Consolas"/>
              <a:cs typeface="Consola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2577805" cy="203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lecture is based on Chapter 13 of</a:t>
            </a:r>
          </a:p>
          <a:p>
            <a:pPr marL="742950" lvl="2" indent="-342900">
              <a:buNone/>
            </a:pPr>
            <a:r>
              <a:rPr lang="en-US" dirty="0" err="1" smtClean="0"/>
              <a:t>Shiffman</a:t>
            </a:r>
            <a:r>
              <a:rPr lang="en-US" dirty="0" smtClean="0"/>
              <a:t>, D. (2008). </a:t>
            </a:r>
            <a:r>
              <a:rPr lang="en-US" i="1" dirty="0" smtClean="0"/>
              <a:t>Learning Processing</a:t>
            </a:r>
            <a:r>
              <a:rPr lang="en-US" dirty="0" smtClean="0"/>
              <a:t>. Morgan Kaufmann. ISBN: 978-0-12-373602-4.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Trigonometry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8229600" cy="464188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Converting from polar to Cartesian </a:t>
            </a:r>
            <a:br>
              <a:rPr lang="en-US" dirty="0" smtClean="0"/>
            </a:br>
            <a:r>
              <a:rPr lang="en-US" dirty="0" smtClean="0"/>
              <a:t>co-ordinates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90470"/>
            <a:ext cx="8235262" cy="38718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852" y="5677474"/>
            <a:ext cx="821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Processing uses Cartesian co-ordinates, so if you construct something with circular symmetry, you have to convert from polar to Cartesian co-ordinates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Polar to Cartesian (</a:t>
            </a:r>
            <a:r>
              <a:rPr lang="en-US" dirty="0" err="1" smtClean="0"/>
              <a:t>x,y</a:t>
            </a:r>
            <a:r>
              <a:rPr lang="en-US" dirty="0" smtClean="0"/>
              <a:t>) co-ordinates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635" y="2472169"/>
            <a:ext cx="2514600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552" y="1989991"/>
            <a:ext cx="3136900" cy="387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82" y="2466559"/>
            <a:ext cx="2540000" cy="283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44182"/>
            <a:ext cx="3060700" cy="398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Oscillation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62742"/>
            <a:ext cx="8229600" cy="2763421"/>
          </a:xfrm>
        </p:spPr>
        <p:txBody>
          <a:bodyPr/>
          <a:lstStyle/>
          <a:p>
            <a:r>
              <a:rPr lang="en-US" dirty="0" smtClean="0"/>
              <a:t>Graph shows </a:t>
            </a:r>
            <a:r>
              <a:rPr lang="en-US" dirty="0" err="1" smtClean="0"/>
              <a:t>sin(x</a:t>
            </a:r>
            <a:r>
              <a:rPr lang="en-US" dirty="0" smtClean="0"/>
              <a:t>) for various values of </a:t>
            </a:r>
            <a:r>
              <a:rPr lang="en-US" dirty="0" err="1" smtClean="0"/>
              <a:t>x</a:t>
            </a:r>
            <a:endParaRPr lang="en-US" dirty="0" smtClean="0"/>
          </a:p>
          <a:p>
            <a:r>
              <a:rPr lang="en-US" dirty="0" smtClean="0"/>
              <a:t>Physical objects oscillating due to gravity often move according to this curve</a:t>
            </a:r>
          </a:p>
          <a:p>
            <a:pPr lvl="1"/>
            <a:r>
              <a:rPr lang="en-US" dirty="0" smtClean="0"/>
              <a:t>This is called </a:t>
            </a:r>
            <a:r>
              <a:rPr lang="en-US" i="1" dirty="0" smtClean="0"/>
              <a:t>simple harmonic motion</a:t>
            </a:r>
          </a:p>
          <a:p>
            <a:pPr lvl="1"/>
            <a:r>
              <a:rPr lang="en-US" dirty="0" smtClean="0"/>
              <a:t>e.g., a pendulum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581" y="1417638"/>
            <a:ext cx="3504520" cy="194510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Pendulum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47" y="2251094"/>
            <a:ext cx="2552700" cy="283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44" y="1600200"/>
            <a:ext cx="2946400" cy="4381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660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Fractals and 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68539"/>
            <a:ext cx="8229600" cy="265762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Term, </a:t>
            </a:r>
            <a:r>
              <a:rPr lang="en-US" i="1" dirty="0" smtClean="0"/>
              <a:t>fractal</a:t>
            </a:r>
            <a:r>
              <a:rPr lang="en-US" dirty="0" smtClean="0"/>
              <a:t>, coined by Benoit Mandelbrot in 1975 to mean a form that looks the same at all scales (i.e., regardless of whether zoomed in or zoomed out)</a:t>
            </a:r>
          </a:p>
          <a:p>
            <a:r>
              <a:rPr lang="en-US" dirty="0" smtClean="0"/>
              <a:t>Many natural forms resemble fractals</a:t>
            </a:r>
          </a:p>
          <a:p>
            <a:pPr lvl="1"/>
            <a:r>
              <a:rPr lang="en-US" dirty="0" smtClean="0"/>
              <a:t>e.g., snow-flakes, mountains, coastlines</a:t>
            </a:r>
          </a:p>
          <a:p>
            <a:r>
              <a:rPr lang="en-US" dirty="0" smtClean="0"/>
              <a:t>Can create fractals by using </a:t>
            </a:r>
            <a:r>
              <a:rPr lang="en-US" i="1" dirty="0" smtClean="0"/>
              <a:t>recursive </a:t>
            </a:r>
            <a:r>
              <a:rPr lang="en-US" dirty="0" smtClean="0"/>
              <a:t>functions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00" y="941239"/>
            <a:ext cx="2565400" cy="25273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Recursion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0"/>
            <a:ext cx="8229600" cy="1345391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 </a:t>
            </a:r>
            <a:r>
              <a:rPr lang="en-US" i="1" dirty="0" smtClean="0"/>
              <a:t>recursive </a:t>
            </a:r>
            <a:r>
              <a:rPr lang="en-US" dirty="0" smtClean="0"/>
              <a:t>function is one that calls itself</a:t>
            </a:r>
          </a:p>
          <a:p>
            <a:r>
              <a:rPr lang="en-US" dirty="0" smtClean="0"/>
              <a:t>Every recursive function must have an </a:t>
            </a:r>
            <a:r>
              <a:rPr lang="en-US" i="1" dirty="0" smtClean="0"/>
              <a:t>exit condition</a:t>
            </a:r>
            <a:r>
              <a:rPr lang="en-US" dirty="0" smtClean="0"/>
              <a:t> such that when this is true, the function does not call itself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24" y="2048279"/>
            <a:ext cx="2442099" cy="2721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6573" y="1417638"/>
            <a:ext cx="347980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Don’t try drawing this with a for loop!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063921"/>
            <a:ext cx="3472714" cy="3655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59" y="1600200"/>
            <a:ext cx="3556000" cy="4368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Two-dimensional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We’ve already met 1-dimensional arrays</a:t>
            </a:r>
          </a:p>
          <a:p>
            <a:r>
              <a:rPr lang="en-US" dirty="0" smtClean="0"/>
              <a:t>A two-dimensional array is just an array in which each box holds a 1-dimensional array</a:t>
            </a:r>
          </a:p>
          <a:p>
            <a:r>
              <a:rPr lang="en-US" dirty="0" smtClean="0"/>
              <a:t>We iterate through a 1-dimensional array with a for loop</a:t>
            </a:r>
          </a:p>
          <a:p>
            <a:r>
              <a:rPr lang="en-US" dirty="0" smtClean="0"/>
              <a:t>We iterate through a 2-dimensional array with a for-loop, nested inside another for-loop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Maths</a:t>
            </a:r>
            <a:r>
              <a:rPr lang="en-US" dirty="0" smtClean="0"/>
              <a:t> and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BAD NEWS:</a:t>
            </a:r>
          </a:p>
          <a:p>
            <a:pPr lvl="1"/>
            <a:r>
              <a:rPr lang="en-US" dirty="0" smtClean="0"/>
              <a:t>You can’t build interesting image and sound systems without using some </a:t>
            </a:r>
            <a:r>
              <a:rPr lang="en-US" dirty="0" err="1" smtClean="0"/>
              <a:t>maths</a:t>
            </a:r>
            <a:endParaRPr lang="en-US" dirty="0" smtClean="0"/>
          </a:p>
          <a:p>
            <a:pPr lvl="1"/>
            <a:r>
              <a:rPr lang="en-US" dirty="0" smtClean="0"/>
              <a:t>You’ll need to be able to think </a:t>
            </a:r>
            <a:r>
              <a:rPr lang="en-US" i="1" dirty="0" smtClean="0"/>
              <a:t>logically </a:t>
            </a:r>
            <a:r>
              <a:rPr lang="en-US" dirty="0" smtClean="0"/>
              <a:t>in order to implement your </a:t>
            </a:r>
            <a:r>
              <a:rPr lang="en-US" i="1" dirty="0" smtClean="0"/>
              <a:t>creative</a:t>
            </a:r>
            <a:r>
              <a:rPr lang="en-US" dirty="0" smtClean="0"/>
              <a:t> ideas</a:t>
            </a:r>
          </a:p>
          <a:p>
            <a:r>
              <a:rPr lang="en-US" dirty="0" smtClean="0"/>
              <a:t>GOOD NEWS:</a:t>
            </a:r>
          </a:p>
          <a:p>
            <a:pPr lvl="1"/>
            <a:r>
              <a:rPr lang="en-US" dirty="0" smtClean="0"/>
              <a:t>You don’t have to know a lot of </a:t>
            </a:r>
            <a:r>
              <a:rPr lang="en-US" dirty="0" err="1" smtClean="0"/>
              <a:t>maths</a:t>
            </a:r>
            <a:r>
              <a:rPr lang="en-US" dirty="0" smtClean="0"/>
              <a:t> in order to be able to build interesting image and sound systems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 err="1" smtClean="0"/>
              <a:t>maths</a:t>
            </a:r>
            <a:r>
              <a:rPr lang="en-US" dirty="0" smtClean="0"/>
              <a:t> you need to know isn’t that hard</a:t>
            </a:r>
          </a:p>
          <a:p>
            <a:pPr lvl="1"/>
            <a:r>
              <a:rPr lang="en-US" dirty="0" smtClean="0"/>
              <a:t>Your ability to think logically will improve quickly with practice!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Two-dimensional arrays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479800" cy="3734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0" y="1417638"/>
            <a:ext cx="474980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We’ve already used some </a:t>
            </a:r>
            <a:r>
              <a:rPr lang="en-US" dirty="0" err="1" smtClean="0"/>
              <a:t>maths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852" y="1600200"/>
            <a:ext cx="5352947" cy="2963863"/>
          </a:xfrm>
        </p:spPr>
        <p:txBody>
          <a:bodyPr/>
          <a:lstStyle/>
          <a:p>
            <a:r>
              <a:rPr lang="en-US" dirty="0" smtClean="0"/>
              <a:t>Making a ball move and bounce off the side of the display area</a:t>
            </a:r>
          </a:p>
          <a:p>
            <a:r>
              <a:rPr lang="en-US" dirty="0" smtClean="0"/>
              <a:t>Checking if two circles intersect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82587"/>
            <a:ext cx="2540000" cy="223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64063"/>
            <a:ext cx="5054600" cy="1041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We’re going to cover the following</a:t>
            </a:r>
          </a:p>
          <a:p>
            <a:pPr lvl="1"/>
            <a:r>
              <a:rPr lang="en-US" dirty="0" smtClean="0"/>
              <a:t>Modulus</a:t>
            </a:r>
          </a:p>
          <a:p>
            <a:pPr lvl="1"/>
            <a:r>
              <a:rPr lang="en-US" dirty="0" smtClean="0"/>
              <a:t>Random numbers</a:t>
            </a:r>
          </a:p>
          <a:p>
            <a:pPr lvl="1"/>
            <a:r>
              <a:rPr lang="en-US" dirty="0" smtClean="0"/>
              <a:t>Probability</a:t>
            </a:r>
          </a:p>
          <a:p>
            <a:pPr lvl="1"/>
            <a:r>
              <a:rPr lang="en-US" dirty="0" err="1" smtClean="0"/>
              <a:t>Perlin</a:t>
            </a:r>
            <a:r>
              <a:rPr lang="en-US" dirty="0" smtClean="0"/>
              <a:t> noise</a:t>
            </a:r>
          </a:p>
          <a:p>
            <a:pPr lvl="1"/>
            <a:r>
              <a:rPr lang="en-US" dirty="0" smtClean="0"/>
              <a:t>Angles</a:t>
            </a:r>
          </a:p>
          <a:p>
            <a:pPr lvl="1"/>
            <a:r>
              <a:rPr lang="en-US" dirty="0" smtClean="0"/>
              <a:t>Trigonometry</a:t>
            </a:r>
          </a:p>
          <a:p>
            <a:pPr lvl="1"/>
            <a:r>
              <a:rPr lang="en-US" dirty="0" smtClean="0"/>
              <a:t>Oscillation</a:t>
            </a:r>
          </a:p>
          <a:p>
            <a:pPr lvl="1"/>
            <a:r>
              <a:rPr lang="en-US" dirty="0" smtClean="0"/>
              <a:t>Recursion</a:t>
            </a:r>
          </a:p>
          <a:p>
            <a:pPr lvl="1"/>
            <a:r>
              <a:rPr lang="en-US" dirty="0" smtClean="0"/>
              <a:t>Two-dimensional arrays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3852" y="1191952"/>
            <a:ext cx="5352947" cy="537403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This is just clock arithmetic</a:t>
            </a:r>
          </a:p>
          <a:p>
            <a:r>
              <a:rPr lang="en-US" dirty="0" smtClean="0"/>
              <a:t>If </a:t>
            </a:r>
            <a:r>
              <a:rPr lang="en-US" b="1" i="1" dirty="0" err="1" smtClean="0"/>
              <a:t>y</a:t>
            </a:r>
            <a:r>
              <a:rPr lang="en-US" b="1" i="1" dirty="0" smtClean="0"/>
              <a:t> </a:t>
            </a:r>
            <a:r>
              <a:rPr lang="en-US" b="1" dirty="0" smtClean="0"/>
              <a:t>= </a:t>
            </a:r>
            <a:r>
              <a:rPr lang="en-US" b="1" i="1" dirty="0" err="1" smtClean="0"/>
              <a:t>x</a:t>
            </a:r>
            <a:r>
              <a:rPr lang="en-US" b="1" dirty="0" smtClean="0"/>
              <a:t> mod </a:t>
            </a:r>
            <a:r>
              <a:rPr lang="en-US" b="1" i="1" dirty="0" err="1" smtClean="0"/>
              <a:t>n</a:t>
            </a:r>
            <a:r>
              <a:rPr lang="en-US" b="1" dirty="0" smtClean="0"/>
              <a:t> </a:t>
            </a:r>
            <a:r>
              <a:rPr lang="en-US" dirty="0" smtClean="0"/>
              <a:t>then </a:t>
            </a:r>
            <a:r>
              <a:rPr lang="en-US" i="1" dirty="0" err="1" smtClean="0"/>
              <a:t>y</a:t>
            </a:r>
            <a:r>
              <a:rPr lang="en-US" dirty="0" smtClean="0"/>
              <a:t> is the number you land on if you count </a:t>
            </a:r>
            <a:r>
              <a:rPr lang="en-US" i="1" dirty="0" err="1" smtClean="0"/>
              <a:t>x</a:t>
            </a:r>
            <a:r>
              <a:rPr lang="en-US" i="1" dirty="0" smtClean="0"/>
              <a:t> </a:t>
            </a:r>
            <a:r>
              <a:rPr lang="en-US" dirty="0" smtClean="0"/>
              <a:t>steps clockwise around a circle with </a:t>
            </a:r>
            <a:r>
              <a:rPr lang="en-US" i="1" dirty="0" err="1" smtClean="0"/>
              <a:t>n</a:t>
            </a:r>
            <a:r>
              <a:rPr lang="en-US" dirty="0" smtClean="0"/>
              <a:t> numbers on it, starting at </a:t>
            </a:r>
            <a:r>
              <a:rPr lang="en-US" dirty="0" smtClean="0"/>
              <a:t>0</a:t>
            </a:r>
          </a:p>
          <a:p>
            <a:r>
              <a:rPr lang="en-US" dirty="0" err="1" smtClean="0"/>
              <a:t>x</a:t>
            </a:r>
            <a:r>
              <a:rPr lang="en-US" dirty="0" smtClean="0"/>
              <a:t> mod </a:t>
            </a:r>
            <a:r>
              <a:rPr lang="en-US" dirty="0" err="1" smtClean="0"/>
              <a:t>n</a:t>
            </a:r>
            <a:r>
              <a:rPr lang="en-US" dirty="0" smtClean="0"/>
              <a:t> is the remainder after you divide </a:t>
            </a:r>
            <a:r>
              <a:rPr lang="en-US" dirty="0" err="1" smtClean="0"/>
              <a:t>x</a:t>
            </a:r>
            <a:r>
              <a:rPr lang="en-US" dirty="0" smtClean="0"/>
              <a:t> by </a:t>
            </a:r>
            <a:r>
              <a:rPr lang="en-US" dirty="0" err="1" smtClean="0"/>
              <a:t>n</a:t>
            </a:r>
            <a:endParaRPr lang="en-US" dirty="0" smtClean="0"/>
          </a:p>
          <a:p>
            <a:r>
              <a:rPr lang="en-US" dirty="0" smtClean="0"/>
              <a:t>E.g.</a:t>
            </a:r>
          </a:p>
          <a:p>
            <a:pPr lvl="1">
              <a:buNone/>
            </a:pPr>
            <a:r>
              <a:rPr lang="en-US" dirty="0" smtClean="0"/>
              <a:t>10 mod 7 = 3</a:t>
            </a:r>
          </a:p>
          <a:p>
            <a:pPr lvl="1">
              <a:buNone/>
            </a:pPr>
            <a:r>
              <a:rPr lang="en-US" dirty="0" smtClean="0"/>
              <a:t>(12 - 6) mod 5 = 1</a:t>
            </a:r>
          </a:p>
          <a:p>
            <a:r>
              <a:rPr lang="en-US" dirty="0" smtClean="0"/>
              <a:t>Also works when </a:t>
            </a:r>
            <a:r>
              <a:rPr lang="en-US" i="1" dirty="0" err="1" smtClean="0"/>
              <a:t>x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err="1" smtClean="0"/>
              <a:t>n</a:t>
            </a:r>
            <a:r>
              <a:rPr lang="en-US" dirty="0" smtClean="0"/>
              <a:t> are floats:</a:t>
            </a:r>
          </a:p>
          <a:p>
            <a:pPr lvl="1">
              <a:buNone/>
            </a:pPr>
            <a:r>
              <a:rPr lang="en-US" dirty="0" smtClean="0"/>
              <a:t>6.4 mod 2.5 = 1.4</a:t>
            </a:r>
          </a:p>
          <a:p>
            <a:r>
              <a:rPr lang="en-US" dirty="0" smtClean="0"/>
              <a:t>In Processing, use % to do the mod operation</a:t>
            </a:r>
          </a:p>
          <a:p>
            <a:pPr lvl="1">
              <a:buNone/>
            </a:pPr>
            <a:r>
              <a:rPr lang="en-US" dirty="0" smtClean="0"/>
              <a:t>10 % 7 = 3</a:t>
            </a:r>
          </a:p>
          <a:p>
            <a:pPr lvl="1">
              <a:buNone/>
            </a:pPr>
            <a:r>
              <a:rPr lang="en-US" dirty="0" smtClean="0"/>
              <a:t>(12 - 6) % 5 = 1</a:t>
            </a:r>
          </a:p>
          <a:p>
            <a:pPr lvl="1">
              <a:buNone/>
            </a:pPr>
            <a:r>
              <a:rPr lang="en-US" dirty="0" smtClean="0"/>
              <a:t>6.4 % 2.5 = 1.4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91952"/>
            <a:ext cx="2630726" cy="2419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20" y="4019865"/>
            <a:ext cx="2198608" cy="21916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25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Modulus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352" y="1600200"/>
            <a:ext cx="2565400" cy="2819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737" y="847233"/>
            <a:ext cx="2967063" cy="60107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numbers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random(x</a:t>
            </a:r>
            <a:r>
              <a:rPr lang="en-US" dirty="0" smtClean="0"/>
              <a:t>) and </a:t>
            </a:r>
            <a:r>
              <a:rPr lang="en-US" dirty="0" err="1" smtClean="0"/>
              <a:t>random(x,y</a:t>
            </a:r>
            <a:r>
              <a:rPr lang="en-US" dirty="0" smtClean="0"/>
              <a:t>) functions return a </a:t>
            </a:r>
            <a:r>
              <a:rPr lang="en-US" i="1" dirty="0" smtClean="0"/>
              <a:t>pseudo</a:t>
            </a:r>
            <a:r>
              <a:rPr lang="en-US" dirty="0" smtClean="0"/>
              <a:t>-random number</a:t>
            </a:r>
          </a:p>
          <a:p>
            <a:r>
              <a:rPr lang="en-US" dirty="0" smtClean="0"/>
              <a:t>For example, random(10) returns a pseudo-random number between 0 (inclusive) and 10 (exclusive)</a:t>
            </a:r>
          </a:p>
          <a:p>
            <a:r>
              <a:rPr lang="en-US" dirty="0" smtClean="0"/>
              <a:t>The random() function generates a random number over the desired range according to a </a:t>
            </a:r>
            <a:r>
              <a:rPr lang="en-US" i="1" dirty="0" smtClean="0"/>
              <a:t>uniform distribution</a:t>
            </a:r>
            <a:endParaRPr lang="en-US" dirty="0" smtClean="0"/>
          </a:p>
          <a:p>
            <a:pPr lvl="1"/>
            <a:r>
              <a:rPr lang="en-US" dirty="0" smtClean="0"/>
              <a:t>i.e., (int)random(10) generates </a:t>
            </a:r>
          </a:p>
          <a:p>
            <a:pPr lvl="2"/>
            <a:r>
              <a:rPr lang="en-US" dirty="0" smtClean="0"/>
              <a:t>0, 10% of the time</a:t>
            </a:r>
          </a:p>
          <a:p>
            <a:pPr lvl="2"/>
            <a:r>
              <a:rPr lang="en-US" dirty="0" smtClean="0"/>
              <a:t>1, 10% of the time</a:t>
            </a:r>
          </a:p>
          <a:p>
            <a:pPr lvl="2"/>
            <a:r>
              <a:rPr lang="en-US" dirty="0" smtClean="0"/>
              <a:t>2, 10% of the time</a:t>
            </a:r>
          </a:p>
          <a:p>
            <a:pPr lvl="2"/>
            <a:r>
              <a:rPr lang="en-US" dirty="0" smtClean="0"/>
              <a:t>…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 of random numbers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72" y="2642272"/>
            <a:ext cx="2552700" cy="2806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890" y="2246592"/>
            <a:ext cx="3708400" cy="3467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1436</Words>
  <Application>Microsoft Macintosh PowerPoint</Application>
  <PresentationFormat>On-screen Show (4:3)</PresentationFormat>
  <Paragraphs>150</Paragraphs>
  <Slides>30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Some Maths</vt:lpstr>
      <vt:lpstr>Source</vt:lpstr>
      <vt:lpstr>Maths and programming</vt:lpstr>
      <vt:lpstr>We’ve already used some maths</vt:lpstr>
      <vt:lpstr>Overview</vt:lpstr>
      <vt:lpstr>Modulus</vt:lpstr>
      <vt:lpstr>Modulus example</vt:lpstr>
      <vt:lpstr>Random numbers</vt:lpstr>
      <vt:lpstr>Distribution of random numbers</vt:lpstr>
      <vt:lpstr>Probability review</vt:lpstr>
      <vt:lpstr>Compound probability</vt:lpstr>
      <vt:lpstr>Drawing three aces in a row</vt:lpstr>
      <vt:lpstr>Controlling event probabilities</vt:lpstr>
      <vt:lpstr>Perlin noise</vt:lpstr>
      <vt:lpstr>noise()</vt:lpstr>
      <vt:lpstr>Using the noise() function</vt:lpstr>
      <vt:lpstr>Pulsating blob</vt:lpstr>
      <vt:lpstr>Angles</vt:lpstr>
      <vt:lpstr>Radians</vt:lpstr>
      <vt:lpstr>Trigonometry</vt:lpstr>
      <vt:lpstr>Converting from polar to Cartesian  co-ordinates</vt:lpstr>
      <vt:lpstr>Polar to Cartesian (x,y) co-ordinates</vt:lpstr>
      <vt:lpstr>Spiral</vt:lpstr>
      <vt:lpstr>Oscillation</vt:lpstr>
      <vt:lpstr>Pendulum</vt:lpstr>
      <vt:lpstr>Fractals and recursion</vt:lpstr>
      <vt:lpstr>Recursion</vt:lpstr>
      <vt:lpstr>Don’t try drawing this with a for loop!</vt:lpstr>
      <vt:lpstr>Two-dimensional arrays</vt:lpstr>
      <vt:lpstr>Two-dimensional arrays</vt:lpstr>
    </vt:vector>
  </TitlesOfParts>
  <Company>IMI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Maths</dc:title>
  <dc:creator>David Meredith</dc:creator>
  <cp:lastModifiedBy>David Meredith</cp:lastModifiedBy>
  <cp:revision>39</cp:revision>
  <dcterms:created xsi:type="dcterms:W3CDTF">2011-02-09T22:01:43Z</dcterms:created>
  <dcterms:modified xsi:type="dcterms:W3CDTF">2011-02-09T22:33:57Z</dcterms:modified>
</cp:coreProperties>
</file>