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15ED-030B-7E4F-B04E-3C568EEE1CB1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547B-D7DA-3647-893F-39CCE7370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e@create.aau.dk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941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Building Bigger Programs:</a:t>
            </a:r>
            <a:br>
              <a:rPr lang="en-US" dirty="0" smtClean="0"/>
            </a:br>
            <a:r>
              <a:rPr lang="en-US" dirty="0" smtClean="0"/>
              <a:t>Software Analysis and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Meredith</a:t>
            </a:r>
          </a:p>
          <a:p>
            <a:r>
              <a:rPr lang="en-US" dirty="0" err="1" smtClean="0">
                <a:hlinkClick r:id="rId2"/>
              </a:rPr>
              <a:t>dave@create.aau.dk</a:t>
            </a:r>
            <a:endParaRPr lang="en-US" dirty="0" smtClean="0"/>
          </a:p>
          <a:p>
            <a:r>
              <a:rPr lang="en-US" dirty="0" smtClean="0"/>
              <a:t>Aalborg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"/>
            <a:ext cx="1890105" cy="20670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Catcher – non-OO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506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OO solution: A Catcher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0"/>
            <a:ext cx="5067300" cy="1744663"/>
          </a:xfrm>
        </p:spPr>
        <p:txBody>
          <a:bodyPr/>
          <a:lstStyle/>
          <a:p>
            <a:r>
              <a:rPr lang="en-US" dirty="0" smtClean="0"/>
              <a:t>Create a Catcher object</a:t>
            </a:r>
          </a:p>
          <a:p>
            <a:r>
              <a:rPr lang="en-US" dirty="0" smtClean="0"/>
              <a:t>On each frame, set its location and display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600200"/>
            <a:ext cx="3162300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2578100" cy="283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600200"/>
            <a:ext cx="31115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Intersection of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4450"/>
            <a:ext cx="8229600" cy="183791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Subproblem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b="1" i="1" dirty="0" smtClean="0"/>
              <a:t>Write a program to test if two circles intersect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Catcher catches a raindrop when it intersects it</a:t>
            </a:r>
          </a:p>
          <a:p>
            <a:pPr lvl="1"/>
            <a:r>
              <a:rPr lang="en-US" dirty="0" smtClean="0"/>
              <a:t>Therefore need to be able to calculate whether two circles are intersecting</a:t>
            </a:r>
          </a:p>
          <a:p>
            <a:r>
              <a:rPr lang="en-US" dirty="0" smtClean="0"/>
              <a:t>Two circles intersect if the sum of their radii is greater than the distance between their </a:t>
            </a:r>
            <a:r>
              <a:rPr lang="en-US" dirty="0" err="1" smtClean="0"/>
              <a:t>centres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318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663"/>
          </a:xfrm>
        </p:spPr>
        <p:txBody>
          <a:bodyPr/>
          <a:lstStyle/>
          <a:p>
            <a:r>
              <a:rPr lang="en-US" dirty="0" smtClean="0"/>
              <a:t>Intersecting circles sketch (OO)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5880"/>
            <a:ext cx="1313743" cy="145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06200"/>
            <a:ext cx="1308347" cy="1451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57749"/>
            <a:ext cx="1308347" cy="144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547" y="1043301"/>
            <a:ext cx="2693747" cy="3957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294" y="1043301"/>
            <a:ext cx="4227506" cy="536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The 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Sub-problem: </a:t>
            </a:r>
            <a:r>
              <a:rPr lang="en-US" b="1" i="1" dirty="0" smtClean="0"/>
              <a:t>Write a timer program that executes a function every N seconds.</a:t>
            </a:r>
            <a:endParaRPr lang="en-US" dirty="0" smtClean="0"/>
          </a:p>
          <a:p>
            <a:r>
              <a:rPr lang="en-US" dirty="0" smtClean="0"/>
              <a:t>A new raindrop falls every </a:t>
            </a:r>
            <a:r>
              <a:rPr lang="en-US" i="1" dirty="0" err="1" smtClean="0"/>
              <a:t>n</a:t>
            </a:r>
            <a:r>
              <a:rPr lang="en-US" dirty="0" smtClean="0"/>
              <a:t> seconds</a:t>
            </a:r>
          </a:p>
          <a:p>
            <a:r>
              <a:rPr lang="en-US" dirty="0" smtClean="0"/>
              <a:t>We therefore need to keep track of time and create a new object when the time passed is a multiple of some period</a:t>
            </a:r>
          </a:p>
          <a:p>
            <a:r>
              <a:rPr lang="en-US" dirty="0" smtClean="0"/>
              <a:t>Can keep track of time using the </a:t>
            </a:r>
            <a:r>
              <a:rPr lang="en-US" b="1" dirty="0" err="1" smtClean="0"/>
              <a:t>millis</a:t>
            </a:r>
            <a:r>
              <a:rPr lang="en-US" b="1" dirty="0" smtClean="0"/>
              <a:t>()</a:t>
            </a:r>
            <a:r>
              <a:rPr lang="en-US" dirty="0" smtClean="0"/>
              <a:t> function which returns the number of milliseconds that have passed since the program started running</a:t>
            </a:r>
          </a:p>
          <a:p>
            <a:r>
              <a:rPr lang="en-US" dirty="0" smtClean="0"/>
              <a:t>To experiment with the timer, let’s make a program (sketch) that changes the background </a:t>
            </a:r>
            <a:r>
              <a:rPr lang="en-US" dirty="0" err="1" smtClean="0"/>
              <a:t>colour</a:t>
            </a:r>
            <a:r>
              <a:rPr lang="en-US" dirty="0" smtClean="0"/>
              <a:t> every 5 seconds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908"/>
            <a:ext cx="8229600" cy="793815"/>
          </a:xfrm>
        </p:spPr>
        <p:txBody>
          <a:bodyPr>
            <a:normAutofit/>
          </a:bodyPr>
          <a:lstStyle/>
          <a:p>
            <a:r>
              <a:rPr lang="en-US" dirty="0" err="1" smtClean="0"/>
              <a:t>TimerTester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289104" cy="14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30400"/>
            <a:ext cx="1289104" cy="1416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47138"/>
            <a:ext cx="1289104" cy="142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59" y="1190723"/>
            <a:ext cx="2489200" cy="529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190723"/>
            <a:ext cx="34544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Raindrops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Sub-problem: </a:t>
            </a:r>
            <a:r>
              <a:rPr lang="en-US" b="1" i="1" dirty="0" smtClean="0"/>
              <a:t>Write a program with raindrops falling from the top of the screen to the bottom.</a:t>
            </a:r>
          </a:p>
          <a:p>
            <a:r>
              <a:rPr lang="en-US" dirty="0" smtClean="0"/>
              <a:t>Break this down into smaller sub-problems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single moving raindrop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 array of raindrop objects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flexible number of raindrops, appearing one at a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Fancier raindrop appearance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Sub-problem 4.1: </a:t>
            </a:r>
            <a:br>
              <a:rPr lang="en-US" dirty="0" smtClean="0"/>
            </a:br>
            <a:r>
              <a:rPr lang="en-US" dirty="0" smtClean="0"/>
              <a:t>A single moving raindrop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easy!</a:t>
            </a:r>
          </a:p>
          <a:p>
            <a:r>
              <a:rPr lang="en-US" dirty="0" smtClean="0"/>
              <a:t>For now, this should just be a circle falling from the top of the screen to the bottom</a:t>
            </a:r>
          </a:p>
          <a:p>
            <a:r>
              <a:rPr lang="en-US" dirty="0" smtClean="0"/>
              <a:t>But let’s make this object-oriented by defining a Raindrop class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OneMovingRaindrop</a:t>
            </a:r>
            <a:r>
              <a:rPr lang="en-US" dirty="0" smtClean="0"/>
              <a:t> (OO)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341270" cy="146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60989"/>
            <a:ext cx="1341270" cy="1481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470" y="1417638"/>
            <a:ext cx="2825867" cy="392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336" y="1417638"/>
            <a:ext cx="4062463" cy="46398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Sub-problem 4.2:</a:t>
            </a:r>
            <a:br>
              <a:rPr lang="en-US" dirty="0" smtClean="0"/>
            </a:br>
            <a:r>
              <a:rPr lang="en-US" dirty="0" smtClean="0"/>
              <a:t>An array of moving raindrops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try to make a program that creates a lot of raindrops, all moving at different speeds</a:t>
            </a:r>
          </a:p>
          <a:p>
            <a:r>
              <a:rPr lang="en-US" dirty="0" smtClean="0"/>
              <a:t>We use an array to store the Raindrop objects</a:t>
            </a:r>
          </a:p>
          <a:p>
            <a:r>
              <a:rPr lang="en-US" dirty="0" smtClean="0"/>
              <a:t>We initialize the array by making a new Raindrop for each box in the array and putting it into the array</a:t>
            </a:r>
          </a:p>
          <a:p>
            <a:r>
              <a:rPr lang="en-US" dirty="0" smtClean="0"/>
              <a:t>On each frame, we move each raindrop in the array and display it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is based on Chapter 10 of</a:t>
            </a:r>
          </a:p>
          <a:p>
            <a:pPr lvl="1">
              <a:buNone/>
            </a:pPr>
            <a:r>
              <a:rPr lang="en-US" dirty="0" err="1" smtClean="0"/>
              <a:t>Shiffman</a:t>
            </a:r>
            <a:r>
              <a:rPr lang="en-US" dirty="0" smtClean="0"/>
              <a:t>, D. (2008). </a:t>
            </a:r>
            <a:r>
              <a:rPr lang="en-US" i="1" dirty="0" smtClean="0"/>
              <a:t>Learning Processing</a:t>
            </a:r>
            <a:r>
              <a:rPr lang="en-US" dirty="0" smtClean="0"/>
              <a:t>. Morgan Kaufmann. ISBN: 978-0-12-373602-4.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of raindrops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2" y="1769075"/>
            <a:ext cx="2207615" cy="2439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56" y="1417638"/>
            <a:ext cx="5371844" cy="49288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Sub-problem 4.3:</a:t>
            </a:r>
            <a:br>
              <a:rPr lang="en-US" sz="2800" dirty="0" smtClean="0"/>
            </a:br>
            <a:r>
              <a:rPr lang="en-US" sz="2800" dirty="0" smtClean="0"/>
              <a:t>A flexible number of raindrops appearing one at a time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and display a new raindrop on every frame and add it to the array</a:t>
            </a:r>
          </a:p>
          <a:p>
            <a:r>
              <a:rPr lang="en-US" dirty="0" smtClean="0"/>
              <a:t>If a drop reaches the bottom, it is replaced with a new drop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Flexible continuous raindrops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7940"/>
            <a:ext cx="1673602" cy="1848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38" y="997940"/>
            <a:ext cx="63881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Sub-problem 4.4:</a:t>
            </a:r>
            <a:br>
              <a:rPr lang="en-US" dirty="0" smtClean="0"/>
            </a:br>
            <a:r>
              <a:rPr lang="en-US" dirty="0" smtClean="0"/>
              <a:t>Fancier raindrops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Raindrops shouldn’t be perfectly round (apart from in zero gravity)</a:t>
            </a:r>
          </a:p>
          <a:p>
            <a:r>
              <a:rPr lang="en-US" dirty="0" smtClean="0"/>
              <a:t>We can get a better shape by superimposing circles of a whole range of sizes one on top of the other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FancyRaindrop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6" y="723900"/>
            <a:ext cx="1769129" cy="1963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85" y="723900"/>
            <a:ext cx="5308600" cy="584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setup function, we need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the catcher class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and initialize the array of raindrops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the timer and start it</a:t>
            </a:r>
          </a:p>
          <a:p>
            <a:pPr marL="571500" indent="-514350"/>
            <a:r>
              <a:rPr lang="en-US" dirty="0" smtClean="0"/>
              <a:t>In the draw function, we need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Move the catcher to the mouse position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Display the catcher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new drops if the timer has run out (and restart the timer if it has)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Move all the drops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Display all the drops that don’t intersect the catcher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a drop intersects the catcher, then it is removed from the array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Raindrop game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5" y="827836"/>
            <a:ext cx="1337687" cy="146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32" y="827836"/>
            <a:ext cx="6698501" cy="5936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everything you’ve learnt in a bigger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know all the basic elements involved in building a program</a:t>
            </a:r>
          </a:p>
          <a:p>
            <a:r>
              <a:rPr lang="en-US" dirty="0" smtClean="0"/>
              <a:t>So far only built small programs that do basically one thing</a:t>
            </a:r>
          </a:p>
          <a:p>
            <a:r>
              <a:rPr lang="en-US" dirty="0" smtClean="0"/>
              <a:t>We’ll now attack the problem of building a bigger program where you need to apply everything you’ve learnt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 and problem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Solve a bigger problem by combining smaller ones</a:t>
            </a:r>
          </a:p>
          <a:p>
            <a:r>
              <a:rPr lang="en-US" i="1" dirty="0" smtClean="0"/>
              <a:t>Divide </a:t>
            </a:r>
            <a:r>
              <a:rPr lang="en-US" dirty="0" smtClean="0"/>
              <a:t>the big problem into smaller, more manageable ones</a:t>
            </a:r>
          </a:p>
          <a:p>
            <a:r>
              <a:rPr lang="en-US" i="1" dirty="0" smtClean="0"/>
              <a:t>Conquer</a:t>
            </a:r>
            <a:r>
              <a:rPr lang="en-US" dirty="0" smtClean="0"/>
              <a:t> each of the smaller problems independently by producing a separate </a:t>
            </a:r>
            <a:r>
              <a:rPr lang="en-US" i="1" dirty="0" smtClean="0"/>
              <a:t>module</a:t>
            </a:r>
            <a:r>
              <a:rPr lang="en-US" dirty="0" smtClean="0"/>
              <a:t> for each</a:t>
            </a:r>
          </a:p>
          <a:p>
            <a:r>
              <a:rPr lang="en-US" i="1" dirty="0" smtClean="0"/>
              <a:t>Combine</a:t>
            </a:r>
            <a:r>
              <a:rPr lang="en-US" dirty="0" smtClean="0"/>
              <a:t> the solutions to the simpler problems (modules) to produce a solution to the big problem (the finished program)</a:t>
            </a:r>
          </a:p>
          <a:p>
            <a:r>
              <a:rPr lang="en-US" i="1" dirty="0" smtClean="0"/>
              <a:t>How do you eat an elephant?</a:t>
            </a:r>
          </a:p>
          <a:p>
            <a:pPr lvl="1"/>
            <a:r>
              <a:rPr lang="en-US" b="1" i="1" dirty="0" smtClean="0"/>
              <a:t>One spoonful at a time!</a:t>
            </a: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an idea…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start with the </a:t>
            </a:r>
            <a:r>
              <a:rPr lang="en-US" i="1" dirty="0" smtClean="0"/>
              <a:t>idea</a:t>
            </a:r>
            <a:r>
              <a:rPr lang="en-US" dirty="0" smtClean="0"/>
              <a:t> of what you want to end up with</a:t>
            </a:r>
          </a:p>
          <a:p>
            <a:r>
              <a:rPr lang="en-US" dirty="0" smtClean="0"/>
              <a:t>The clearer an idea you have of your goal, the easier it will be to build the program that achieves that goal</a:t>
            </a:r>
          </a:p>
          <a:p>
            <a:r>
              <a:rPr lang="en-US" dirty="0" smtClean="0"/>
              <a:t>Spend some time developing your idea so that it is detailed enough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from the idea to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the idea up into manageable sub-problems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sub-problem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Design a solution for each sub-problem (maybe using pseudo-code, flow charts, etc.)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Write a program for each sub-problem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 solution for combining the solutions of the sub-problems into a solution for the complete idea (maybe by using pseudo-code or diagrams)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your solution for combining the programs that implement the solutions to the sub-problems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Building a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8545"/>
            <a:ext cx="8229600" cy="2177617"/>
          </a:xfrm>
        </p:spPr>
        <p:txBody>
          <a:bodyPr/>
          <a:lstStyle/>
          <a:p>
            <a:r>
              <a:rPr lang="en-US" dirty="0" smtClean="0"/>
              <a:t>Start by expressing the initial idea by just writing a fairly short but clear description of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1594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the initial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6484"/>
            <a:ext cx="8229600" cy="3168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Break the initial idea into manageable sub-problems</a:t>
            </a:r>
          </a:p>
          <a:p>
            <a:r>
              <a:rPr lang="en-US" dirty="0" smtClean="0"/>
              <a:t>Think about the elements in the initial idea (e.g., raindrops, catcher)</a:t>
            </a:r>
          </a:p>
          <a:p>
            <a:r>
              <a:rPr lang="en-US" dirty="0" smtClean="0"/>
              <a:t>Think about the </a:t>
            </a:r>
            <a:r>
              <a:rPr lang="en-US" dirty="0" err="1" smtClean="0"/>
              <a:t>behaviour</a:t>
            </a:r>
            <a:r>
              <a:rPr lang="en-US" dirty="0" smtClean="0"/>
              <a:t> and interaction between the elements (e.g., timing raindrops, catching raindrops)</a:t>
            </a:r>
          </a:p>
          <a:p>
            <a:r>
              <a:rPr lang="en-US" dirty="0" smtClean="0"/>
              <a:t>Some sub-problems may be simple enough to solve directly (e.g., Parts 1 and 3)</a:t>
            </a:r>
          </a:p>
          <a:p>
            <a:r>
              <a:rPr lang="en-US" dirty="0" smtClean="0"/>
              <a:t>Other sub-problems will need to be broken down further (e.g., Part 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8229600" cy="179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The 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Sub-problem:</a:t>
            </a:r>
          </a:p>
          <a:p>
            <a:pPr lvl="1"/>
            <a:r>
              <a:rPr lang="en-US" i="1" dirty="0" smtClean="0"/>
              <a:t>Develop a program with a circle controlled by the mouse. The circle will be the user-controlled “rain catcher”</a:t>
            </a:r>
          </a:p>
          <a:p>
            <a:r>
              <a:rPr lang="en-US" dirty="0" smtClean="0"/>
              <a:t>Pseudo-code:</a:t>
            </a:r>
          </a:p>
          <a:p>
            <a:pPr lvl="1"/>
            <a:r>
              <a:rPr lang="en-US" dirty="0" smtClean="0"/>
              <a:t>On each frame (i.e., in the draw() function)</a:t>
            </a:r>
          </a:p>
          <a:p>
            <a:pPr lvl="2"/>
            <a:r>
              <a:rPr lang="en-US" dirty="0" smtClean="0"/>
              <a:t>Erase background</a:t>
            </a:r>
          </a:p>
          <a:p>
            <a:pPr lvl="2"/>
            <a:r>
              <a:rPr lang="en-US" dirty="0" smtClean="0"/>
              <a:t>Draw a circle at the mouse position</a:t>
            </a:r>
          </a:p>
          <a:p>
            <a:r>
              <a:rPr lang="en-US" dirty="0" smtClean="0"/>
              <a:t>We know how to implement this already!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1050</Words>
  <Application>Microsoft Macintosh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Building Bigger Programs: Software Analysis and Design</vt:lpstr>
      <vt:lpstr>Source</vt:lpstr>
      <vt:lpstr>Applying everything you’ve learnt in a bigger program</vt:lpstr>
      <vt:lpstr>Modularity and problem analysis</vt:lpstr>
      <vt:lpstr>Start with an idea…</vt:lpstr>
      <vt:lpstr>Going from the idea to the code</vt:lpstr>
      <vt:lpstr>Example: Building a game</vt:lpstr>
      <vt:lpstr>Analyse the initial idea</vt:lpstr>
      <vt:lpstr>Part 1: The Catcher</vt:lpstr>
      <vt:lpstr>Catcher – non-OO solution</vt:lpstr>
      <vt:lpstr>An OO solution: A Catcher Object</vt:lpstr>
      <vt:lpstr>Part 2: Intersection of circles</vt:lpstr>
      <vt:lpstr>Intersecting circles sketch (OO)</vt:lpstr>
      <vt:lpstr>Part 3: The Timer</vt:lpstr>
      <vt:lpstr>TimerTester</vt:lpstr>
      <vt:lpstr>Part 4: Raindrops</vt:lpstr>
      <vt:lpstr>Sub-problem 4.1:  A single moving raindrop</vt:lpstr>
      <vt:lpstr>OneMovingRaindrop (OO)</vt:lpstr>
      <vt:lpstr>Sub-problem 4.2: An array of moving raindrops</vt:lpstr>
      <vt:lpstr>Array of raindrops</vt:lpstr>
      <vt:lpstr>Sub-problem 4.3: A flexible number of raindrops appearing one at a time</vt:lpstr>
      <vt:lpstr>Flexible continuous raindrops</vt:lpstr>
      <vt:lpstr>Sub-problem 4.4: Fancier raindrops </vt:lpstr>
      <vt:lpstr>FancyRaindrop class</vt:lpstr>
      <vt:lpstr>Putting it all together</vt:lpstr>
      <vt:lpstr>Raindrop game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bigger program: Software Analysis and Design</dc:title>
  <dc:creator>David Meredith</dc:creator>
  <cp:lastModifiedBy>David Meredith</cp:lastModifiedBy>
  <cp:revision>47</cp:revision>
  <dcterms:created xsi:type="dcterms:W3CDTF">2011-02-09T21:10:53Z</dcterms:created>
  <dcterms:modified xsi:type="dcterms:W3CDTF">2011-02-09T22:00:57Z</dcterms:modified>
</cp:coreProperties>
</file>