
<file path=[Content_Types].xml><?xml version="1.0" encoding="utf-8"?>
<Types xmlns="http://schemas.openxmlformats.org/package/2006/content-types">
  <Override PartName="/ppt/slides/slide18.xml" ContentType="application/vnd.openxmlformats-officedocument.presentationml.slide+xml"/>
  <Override PartName="/ppt/slides/slide9.xml" ContentType="application/vnd.openxmlformats-officedocument.presentationml.slide+xml"/>
  <Override PartName="/ppt/slides/slide14.xml" ContentType="application/vnd.openxmlformats-officedocument.presentationml.slide+xml"/>
  <Override PartName="/ppt/slideLayouts/slideLayout9.xml" ContentType="application/vnd.openxmlformats-officedocument.presentationml.slideLayout+xml"/>
  <Override PartName="/ppt/slideLayouts/slideLayout11.xml" ContentType="application/vnd.openxmlformats-officedocument.presentationml.slideLayout+xml"/>
  <Override PartName="/ppt/slides/slide5.xml" ContentType="application/vnd.openxmlformats-officedocument.presentationml.slide+xml"/>
  <Default Extension="rels" ContentType="application/vnd.openxmlformats-package.relationships+xml"/>
  <Override PartName="/ppt/slides/slide10.xml" ContentType="application/vnd.openxmlformats-officedocument.presentationml.slide+xml"/>
  <Override PartName="/ppt/slideLayouts/slideLayout5.xml" ContentType="application/vnd.openxmlformats-officedocument.presentationml.slideLayout+xml"/>
  <Default Extension="jpeg" ContentType="image/jpeg"/>
  <Override PartName="/ppt/slides/slide1.xml" ContentType="application/vnd.openxmlformats-officedocument.presentationml.slide+xml"/>
  <Override PartName="/ppt/slides/slide26.xml" ContentType="application/vnd.openxmlformats-officedocument.presentationml.slide+xml"/>
  <Override PartName="/docProps/app.xml" ContentType="application/vnd.openxmlformats-officedocument.extended-properties+xml"/>
  <Override PartName="/ppt/slideLayouts/slideLayout1.xml" ContentType="application/vnd.openxmlformats-officedocument.presentationml.slideLayout+xml"/>
  <Override PartName="/ppt/slides/slide22.xml" ContentType="application/vnd.openxmlformats-officedocument.presentationml.slide+xml"/>
  <Default Extension="xml" ContentType="application/xml"/>
  <Override PartName="/ppt/slides/slide19.xml" ContentType="application/vnd.openxmlformats-officedocument.presentationml.slide+xml"/>
  <Override PartName="/ppt/tableStyles.xml" ContentType="application/vnd.openxmlformats-officedocument.presentationml.tableStyles+xml"/>
  <Override PartName="/ppt/slides/slide15.xml" ContentType="application/vnd.openxmlformats-officedocument.presentationml.slide+xml"/>
  <Override PartName="/ppt/slides/slide6.xml" ContentType="application/vnd.openxmlformats-officedocument.presentationml.slide+xml"/>
  <Override PartName="/ppt/embeddings/oleObject1.bin" ContentType="application/vnd.openxmlformats-officedocument.oleObject"/>
  <Override PartName="/docProps/core.xml" ContentType="application/vnd.openxmlformats-package.core-properties+xml"/>
  <Override PartName="/ppt/slides/slide11.xml" ContentType="application/vnd.openxmlformats-officedocument.presentationml.slide+xml"/>
  <Override PartName="/ppt/slideLayouts/slideLayout6.xml" ContentType="application/vnd.openxmlformats-officedocument.presentationml.slideLayout+xml"/>
  <Override PartName="/ppt/slides/slide27.xml" ContentType="application/vnd.openxmlformats-officedocument.presentationml.slide+xml"/>
  <Override PartName="/ppt/slides/slide2.xml" ContentType="application/vnd.openxmlformats-officedocument.presentationml.slide+xml"/>
  <Default Extension="png" ContentType="image/png"/>
  <Override PartName="/ppt/slideLayouts/slideLayout2.xml" ContentType="application/vnd.openxmlformats-officedocument.presentationml.slideLayout+xml"/>
  <Override PartName="/ppt/slides/slide23.xml" ContentType="application/vnd.openxmlformats-officedocument.presentationml.slide+xml"/>
  <Override PartName="/ppt/slides/slide16.xml" ContentType="application/vnd.openxmlformats-officedocument.presentationml.slide+xml"/>
  <Override PartName="/ppt/slides/slide7.xml" ContentType="application/vnd.openxmlformats-officedocument.presentationml.slide+xml"/>
  <Override PartName="/ppt/presentation.xml" ContentType="application/vnd.openxmlformats-officedocument.presentationml.presentation.main+xml"/>
  <Override PartName="/ppt/slides/slide12.xml" ContentType="application/vnd.openxmlformats-officedocument.presentationml.slide+xml"/>
  <Override PartName="/ppt/slideLayouts/slideLayout7.xml" ContentType="application/vnd.openxmlformats-officedocument.presentationml.slideLayout+xml"/>
  <Default Extension="vml" ContentType="application/vnd.openxmlformats-officedocument.vmlDrawing"/>
  <Override PartName="/ppt/slides/slide3.xml" ContentType="application/vnd.openxmlformats-officedocument.presentationml.slide+xml"/>
  <Override PartName="/ppt/slides/slide28.xml" ContentType="application/vnd.openxmlformats-officedocument.presentationml.slide+xml"/>
  <Override PartName="/ppt/slideLayouts/slideLayout3.xml" ContentType="application/vnd.openxmlformats-officedocument.presentationml.slideLayout+xml"/>
  <Override PartName="/ppt/slides/slide24.xml" ContentType="application/vnd.openxmlformats-officedocument.presentationml.slide+xml"/>
  <Override PartName="/ppt/slides/slide20.xml" ContentType="application/vnd.openxmlformats-officedocument.presentationml.slide+xml"/>
  <Override PartName="/ppt/slides/slide1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slides/slide13.xml" ContentType="application/vnd.openxmlformats-officedocument.presentationml.slide+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s/slide4.xml" ContentType="application/vnd.openxmlformats-officedocument.presentationml.slide+xml"/>
  <Override PartName="/ppt/slides/slide29.xml" ContentType="application/vnd.openxmlformats-officedocument.presentationml.slide+xml"/>
  <Default Extension="wmf" ContentType="image/x-wmf"/>
  <Override PartName="/ppt/slideLayouts/slideLayout4.xml" ContentType="application/vnd.openxmlformats-officedocument.presentationml.slideLayout+xml"/>
  <Override PartName="/ppt/slides/slide25.xml" ContentType="application/vnd.openxmlformats-officedocument.presentationml.slide+xml"/>
  <Override PartName="/ppt/slideMasters/slideMaster1.xml" ContentType="application/vnd.openxmlformats-officedocument.presentationml.slideMaster+xml"/>
  <Override PartName="/ppt/theme/theme1.xml" ContentType="application/vnd.openxmlformats-officedocument.theme+xml"/>
  <Override PartName="/ppt/slides/slide21.xml" ContentType="application/vnd.openxmlformats-officedocument.presentationml.slide+xml"/>
  <Default Extension="bin" ContentType="application/vnd.openxmlformats-officedocument.presentationml.printerSettings"/>
  <Override PartName="/ppt/viewProps.xml" ContentType="application/vnd.openxmlformats-officedocument.presentationml.viewProp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5" r:id="rId10"/>
    <p:sldId id="267" r:id="rId11"/>
    <p:sldId id="268" r:id="rId12"/>
    <p:sldId id="269" r:id="rId13"/>
    <p:sldId id="270" r:id="rId14"/>
    <p:sldId id="272" r:id="rId15"/>
    <p:sldId id="274" r:id="rId16"/>
    <p:sldId id="275" r:id="rId17"/>
    <p:sldId id="276" r:id="rId18"/>
    <p:sldId id="277" r:id="rId19"/>
    <p:sldId id="279" r:id="rId20"/>
    <p:sldId id="280" r:id="rId21"/>
    <p:sldId id="281" r:id="rId22"/>
    <p:sldId id="282" r:id="rId23"/>
    <p:sldId id="283" r:id="rId24"/>
    <p:sldId id="284" r:id="rId25"/>
    <p:sldId id="285" r:id="rId26"/>
    <p:sldId id="286" r:id="rId27"/>
    <p:sldId id="287" r:id="rId28"/>
    <p:sldId id="288" r:id="rId29"/>
    <p:sldId id="264" r:id="rId3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normalViewPr>
    <p:restoredLeft sz="15620"/>
    <p:restoredTop sz="94660"/>
  </p:normalViewPr>
  <p:slideViewPr>
    <p:cSldViewPr snapToGrid="0" snapToObjects="1">
      <p:cViewPr varScale="1">
        <p:scale>
          <a:sx n="113" d="100"/>
          <a:sy n="113" d="100"/>
        </p:scale>
        <p:origin x="-752" y="-96"/>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printerSettings" Target="printerSettings/printerSettings1.bin"/><Relationship Id="rId32" Type="http://schemas.openxmlformats.org/officeDocument/2006/relationships/presProps" Target="presProps.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viewProps" Target="viewProps.xml"/><Relationship Id="rId34" Type="http://schemas.openxmlformats.org/officeDocument/2006/relationships/theme" Target="theme/theme1.xml"/><Relationship Id="rId3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4.w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da-DK"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a-DK" smtClean="0"/>
              <a:t>Click to edit Master subtitle style</a:t>
            </a:r>
            <a:endParaRPr lang="en-US"/>
          </a:p>
        </p:txBody>
      </p:sp>
      <p:sp>
        <p:nvSpPr>
          <p:cNvPr id="4" name="Date Placeholder 3"/>
          <p:cNvSpPr>
            <a:spLocks noGrp="1"/>
          </p:cNvSpPr>
          <p:nvPr>
            <p:ph type="dt" sz="half" idx="10"/>
          </p:nvPr>
        </p:nvSpPr>
        <p:spPr/>
        <p:txBody>
          <a:bodyPr/>
          <a:lstStyle/>
          <a:p>
            <a:fld id="{EB9D5589-766E-C645-ACAD-CC3013D218CA}" type="datetimeFigureOut">
              <a:rPr lang="en-US" smtClean="0"/>
              <a:pPr/>
              <a:t>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EB9D5589-766E-C645-ACAD-CC3013D218CA}" type="datetimeFigureOut">
              <a:rPr lang="en-US" smtClean="0"/>
              <a:pPr/>
              <a:t>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da-DK"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EB9D5589-766E-C645-ACAD-CC3013D218CA}" type="datetimeFigureOut">
              <a:rPr lang="en-US" smtClean="0"/>
              <a:pPr/>
              <a:t>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Content Placeholder 2"/>
          <p:cNvSpPr>
            <a:spLocks noGrp="1"/>
          </p:cNvSpPr>
          <p:nvPr>
            <p:ph idx="1"/>
          </p:nvPr>
        </p:nvSpPr>
        <p:spPr/>
        <p:txBody>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10"/>
          </p:nvPr>
        </p:nvSpPr>
        <p:spPr/>
        <p:txBody>
          <a:bodyPr/>
          <a:lstStyle/>
          <a:p>
            <a:fld id="{EB9D5589-766E-C645-ACAD-CC3013D218CA}" type="datetimeFigureOut">
              <a:rPr lang="en-US" smtClean="0"/>
              <a:pPr/>
              <a:t>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da-DK"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a-DK" smtClean="0"/>
              <a:t>Click to edit Master text styles</a:t>
            </a:r>
          </a:p>
        </p:txBody>
      </p:sp>
      <p:sp>
        <p:nvSpPr>
          <p:cNvPr id="4" name="Date Placeholder 3"/>
          <p:cNvSpPr>
            <a:spLocks noGrp="1"/>
          </p:cNvSpPr>
          <p:nvPr>
            <p:ph type="dt" sz="half" idx="10"/>
          </p:nvPr>
        </p:nvSpPr>
        <p:spPr/>
        <p:txBody>
          <a:bodyPr/>
          <a:lstStyle/>
          <a:p>
            <a:fld id="{EB9D5589-766E-C645-ACAD-CC3013D218CA}" type="datetimeFigureOut">
              <a:rPr lang="en-US" smtClean="0"/>
              <a:pPr/>
              <a:t>2/1/11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5" name="Date Placeholder 4"/>
          <p:cNvSpPr>
            <a:spLocks noGrp="1"/>
          </p:cNvSpPr>
          <p:nvPr>
            <p:ph type="dt" sz="half" idx="10"/>
          </p:nvPr>
        </p:nvSpPr>
        <p:spPr/>
        <p:txBody>
          <a:bodyPr/>
          <a:lstStyle/>
          <a:p>
            <a:fld id="{EB9D5589-766E-C645-ACAD-CC3013D218CA}" type="datetimeFigureOut">
              <a:rPr lang="en-US" smtClean="0"/>
              <a:pPr/>
              <a:t>2/1/11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a-DK"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7" name="Date Placeholder 6"/>
          <p:cNvSpPr>
            <a:spLocks noGrp="1"/>
          </p:cNvSpPr>
          <p:nvPr>
            <p:ph type="dt" sz="half" idx="10"/>
          </p:nvPr>
        </p:nvSpPr>
        <p:spPr/>
        <p:txBody>
          <a:bodyPr/>
          <a:lstStyle/>
          <a:p>
            <a:fld id="{EB9D5589-766E-C645-ACAD-CC3013D218CA}" type="datetimeFigureOut">
              <a:rPr lang="en-US" smtClean="0"/>
              <a:pPr/>
              <a:t>2/1/11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a-DK" smtClean="0"/>
              <a:t>Click to edit Master title style</a:t>
            </a:r>
            <a:endParaRPr lang="en-US"/>
          </a:p>
        </p:txBody>
      </p:sp>
      <p:sp>
        <p:nvSpPr>
          <p:cNvPr id="3" name="Date Placeholder 2"/>
          <p:cNvSpPr>
            <a:spLocks noGrp="1"/>
          </p:cNvSpPr>
          <p:nvPr>
            <p:ph type="dt" sz="half" idx="10"/>
          </p:nvPr>
        </p:nvSpPr>
        <p:spPr/>
        <p:txBody>
          <a:bodyPr/>
          <a:lstStyle/>
          <a:p>
            <a:fld id="{EB9D5589-766E-C645-ACAD-CC3013D218CA}" type="datetimeFigureOut">
              <a:rPr lang="en-US" smtClean="0"/>
              <a:pPr/>
              <a:t>2/1/11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B9D5589-766E-C645-ACAD-CC3013D218CA}" type="datetimeFigureOut">
              <a:rPr lang="en-US" smtClean="0"/>
              <a:pPr/>
              <a:t>2/1/11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da-DK"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EB9D5589-766E-C645-ACAD-CC3013D218CA}" type="datetimeFigureOut">
              <a:rPr lang="en-US" smtClean="0"/>
              <a:pPr/>
              <a:t>2/1/11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da-DK"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smtClean="0"/>
              <a:t>Click to edit Master text styles</a:t>
            </a:r>
          </a:p>
        </p:txBody>
      </p:sp>
      <p:sp>
        <p:nvSpPr>
          <p:cNvPr id="5" name="Date Placeholder 4"/>
          <p:cNvSpPr>
            <a:spLocks noGrp="1"/>
          </p:cNvSpPr>
          <p:nvPr>
            <p:ph type="dt" sz="half" idx="10"/>
          </p:nvPr>
        </p:nvSpPr>
        <p:spPr/>
        <p:txBody>
          <a:bodyPr/>
          <a:lstStyle/>
          <a:p>
            <a:fld id="{EB9D5589-766E-C645-ACAD-CC3013D218CA}" type="datetimeFigureOut">
              <a:rPr lang="en-US" smtClean="0"/>
              <a:pPr/>
              <a:t>2/1/11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A9AE955-470F-4847-9F26-475C819B6781}"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a-DK"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a-DK" smtClean="0"/>
              <a:t>Click to edit Master text styles</a:t>
            </a:r>
          </a:p>
          <a:p>
            <a:pPr lvl="1"/>
            <a:r>
              <a:rPr lang="da-DK" smtClean="0"/>
              <a:t>Second level</a:t>
            </a:r>
          </a:p>
          <a:p>
            <a:pPr lvl="2"/>
            <a:r>
              <a:rPr lang="da-DK" smtClean="0"/>
              <a:t>Third level</a:t>
            </a:r>
          </a:p>
          <a:p>
            <a:pPr lvl="3"/>
            <a:r>
              <a:rPr lang="da-DK" smtClean="0"/>
              <a:t>Fourth level</a:t>
            </a:r>
          </a:p>
          <a:p>
            <a:pPr lvl="4"/>
            <a:r>
              <a:rPr lang="da-DK"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9D5589-766E-C645-ACAD-CC3013D218CA}" type="datetimeFigureOut">
              <a:rPr lang="en-US" smtClean="0"/>
              <a:pPr/>
              <a:t>2/1/11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A9AE955-470F-4847-9F26-475C819B6781}"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metre_tactus.mid" TargetMode="External"/><Relationship Id="rId2"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audio" Target="file://localhost/Users/dave/Documents/Work/Teaching/PhD%20course%20on%20Sound%20and%20Music/Metre%20and%20grouping/metre_midi/mpr5d.mid" TargetMode="External"/><Relationship Id="rId4" Type="http://schemas.openxmlformats.org/officeDocument/2006/relationships/slideLayout" Target="../slideLayouts/slideLayout2.xml"/><Relationship Id="rId5"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mpr5a1.mid" TargetMode="External"/><Relationship Id="rId2" Type="http://schemas.openxmlformats.org/officeDocument/2006/relationships/audio" Target="file://localhost/Users/dave/Documents/Work/Teaching/PhD%20course%20on%20Sound%20and%20Music/Metre%20and%20grouping/metre_midi/mpr5a2.mid" TargetMode="Externa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beethovenop110.mid" TargetMode="External"/><Relationship Id="rId2"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audio" Target="file://localhost/Users/dave/Documents/Work/Teaching/PhD%20course%20on%20Sound%20and%20Music/Metre%20and%20grouping/metre_midi/suspension4.38aii.mid" TargetMode="External"/><Relationship Id="rId4" Type="http://schemas.openxmlformats.org/officeDocument/2006/relationships/slideLayout" Target="../slideLayouts/slideLayout2.xml"/><Relationship Id="rId5" Type="http://schemas.openxmlformats.org/officeDocument/2006/relationships/image" Target="../media/image7.png"/><Relationship Id="rId6"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suspension4.38a.mid" TargetMode="External"/><Relationship Id="rId2" Type="http://schemas.openxmlformats.org/officeDocument/2006/relationships/audio" Target="file://localhost/Users/dave/Documents/Work/Teaching/PhD%20course%20on%20Sound%20and%20Music/Metre%20and%20grouping/metre_midi/suspension4.38ai.mid"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8.png"/><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PECAT1.mid" TargetMode="External"/><Relationship Id="rId2"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9.png"/></Relationships>
</file>

<file path=ppt/slides/_rels/slide21.xml.rels><?xml version="1.0" encoding="UTF-8" standalone="yes"?>
<Relationships xmlns="http://schemas.openxmlformats.org/package/2006/relationships"><Relationship Id="rId3" Type="http://schemas.openxmlformats.org/officeDocument/2006/relationships/image" Target="../media/image10.png"/><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pecat1_with_drum.mid" TargetMode="External"/><Relationship Id="rId2"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11.png"/><Relationship Id="rId5"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PECAT7.mid" TargetMode="External"/><Relationship Id="rId2" Type="http://schemas.openxmlformats.org/officeDocument/2006/relationships/audio" Target="file://localhost/Users/dave/Documents/Work/Teaching/PhD%20course%20on%20Sound%20and%20Music/Metre%20and%20grouping/metre_midi/PECAT7-with-drum.mid" TargetMode="Externa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audio" Target="file://localhost/Users/dave/Documents/Work/Teaching/PhD%20course%20on%20Sound%20and%20Music/Metre%20and%20grouping/metre_midi/pilotexp3_4.mid" TargetMode="External"/><Relationship Id="rId2" Type="http://schemas.openxmlformats.org/officeDocument/2006/relationships/slideLayout" Target="../slideLayouts/slideLayout2.xml"/><Relationship Id="rId3"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pilotexp3_3.mid" TargetMode="External"/><Relationship Id="rId2" Type="http://schemas.openxmlformats.org/officeDocument/2006/relationships/audio" Target="file://localhost/Users/dave/Documents/Work/Teaching/PhD%20course%20on%20Sound%20and%20Music/Metre%20and%20grouping/metre_midi/pilotexp3_4.mid" TargetMode="Externa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2.png"/></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3.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4.png"/></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hyperlink" Target="http://ismir2005.ismir.net/proceedings/1015.pdf" TargetMode="External"/></Relationships>
</file>

<file path=ppt/slides/_rels/slide3.xml.rels><?xml version="1.0" encoding="UTF-8" standalone="yes"?>
<Relationships xmlns="http://schemas.openxmlformats.org/package/2006/relationships"><Relationship Id="rId1" Type="http://schemas.openxmlformats.org/officeDocument/2006/relationships/audio" Target="file://localhost/Users/dave/Documents/Work/Teaching/PhD%20course%20on%20Sound%20and%20Music/Metre%20and%20grouping/metre_midi/metre_tactus.mid" TargetMode="External"/><Relationship Id="rId2" Type="http://schemas.openxmlformats.org/officeDocument/2006/relationships/slideLayout" Target="../slideLayouts/slideLayout2.xml"/><Relationship Id="rId3"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slideLayout" Target="../slideLayouts/slideLayout2.xml"/><Relationship Id="rId4" Type="http://schemas.openxmlformats.org/officeDocument/2006/relationships/image" Target="../media/image2.png"/><Relationship Id="rId1" Type="http://schemas.openxmlformats.org/officeDocument/2006/relationships/audio" Target="file://localhost/Users/dave/Documents/Work/Teaching/PhD%20course%20on%20Sound%20and%20Music/Metre%20and%20grouping/metre_midi/metre_subtactus.mid" TargetMode="External"/><Relationship Id="rId2" Type="http://schemas.openxmlformats.org/officeDocument/2006/relationships/audio" Target="file://localhost/Users/dave/Documents/Work/Teaching/PhD%20course%20on%20Sound%20and%20Music/Metre%20and%20grouping/metre_midi/metre_supertactus.mi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png"/></Relationships>
</file>

<file path=ppt/slides/_rels/slide8.xml.rels><?xml version="1.0" encoding="UTF-8" standalone="yes"?>
<Relationships xmlns="http://schemas.openxmlformats.org/package/2006/relationships"><Relationship Id="rId1" Type="http://schemas.openxmlformats.org/officeDocument/2006/relationships/vmlDrawing" Target="../drawings/vmlDrawing1.vml"/><Relationship Id="rId2" Type="http://schemas.openxmlformats.org/officeDocument/2006/relationships/slideLayout" Target="../slideLayouts/slideLayout2.xml"/><Relationship Id="rId3" Type="http://schemas.openxmlformats.org/officeDocument/2006/relationships/oleObject" Target="../embeddings/oleObject1.bin"/></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err="1" smtClean="0"/>
              <a:t>Metre</a:t>
            </a:r>
            <a:endParaRPr lang="en-US" dirty="0"/>
          </a:p>
        </p:txBody>
      </p:sp>
      <p:sp>
        <p:nvSpPr>
          <p:cNvPr id="3" name="Subtitle 2"/>
          <p:cNvSpPr>
            <a:spLocks noGrp="1"/>
          </p:cNvSpPr>
          <p:nvPr>
            <p:ph type="subTitle" idx="1"/>
          </p:nvPr>
        </p:nvSpPr>
        <p:spPr/>
        <p:txBody>
          <a:bodyPr/>
          <a:lstStyle/>
          <a:p>
            <a:r>
              <a:rPr lang="en-US" dirty="0" smtClean="0"/>
              <a:t>David Meredith</a:t>
            </a:r>
          </a:p>
          <a:p>
            <a:r>
              <a:rPr lang="en-US" dirty="0" smtClean="0"/>
              <a:t>Aalborg University</a:t>
            </a:r>
            <a:endParaRPr lang="en-US" dirty="0"/>
          </a:p>
        </p:txBody>
      </p:sp>
      <p:pic>
        <p:nvPicPr>
          <p:cNvPr id="4" name="Picture 3"/>
          <p:cNvPicPr>
            <a:picLocks noChangeAspect="1"/>
          </p:cNvPicPr>
          <p:nvPr/>
        </p:nvPicPr>
        <p:blipFill>
          <a:blip r:embed="rId2"/>
          <a:stretch>
            <a:fillRect/>
          </a:stretch>
        </p:blipFill>
        <p:spPr>
          <a:xfrm>
            <a:off x="1765300" y="824778"/>
            <a:ext cx="5613400" cy="1231900"/>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Well-</a:t>
            </a:r>
            <a:r>
              <a:rPr lang="en-US" dirty="0" err="1"/>
              <a:t>F</a:t>
            </a:r>
            <a:r>
              <a:rPr lang="en-US" dirty="0" err="1" smtClean="0"/>
              <a:t>ormedness</a:t>
            </a:r>
            <a:r>
              <a:rPr lang="en-US" dirty="0" smtClean="0"/>
              <a:t> Rules</a:t>
            </a:r>
            <a:endParaRPr lang="en-US" dirty="0"/>
          </a:p>
        </p:txBody>
      </p:sp>
      <p:sp>
        <p:nvSpPr>
          <p:cNvPr id="3" name="Content Placeholder 2"/>
          <p:cNvSpPr>
            <a:spLocks noGrp="1"/>
          </p:cNvSpPr>
          <p:nvPr>
            <p:ph idx="1"/>
          </p:nvPr>
        </p:nvSpPr>
        <p:spPr>
          <a:xfrm>
            <a:off x="457200" y="3025000"/>
            <a:ext cx="8229600" cy="3294063"/>
          </a:xfrm>
        </p:spPr>
        <p:txBody>
          <a:bodyPr>
            <a:normAutofit fontScale="77500" lnSpcReduction="20000"/>
          </a:bodyPr>
          <a:lstStyle/>
          <a:p>
            <a:r>
              <a:rPr lang="en-US" dirty="0" smtClean="0"/>
              <a:t>“</a:t>
            </a:r>
            <a:r>
              <a:rPr lang="en-US" i="1" dirty="0" smtClean="0"/>
              <a:t>MWFR 3. At each metrical level, strong beats are spaced either two or three beats apart</a:t>
            </a:r>
            <a:r>
              <a:rPr lang="en-US" dirty="0" smtClean="0"/>
              <a:t>” (pp. 69, 347)</a:t>
            </a:r>
          </a:p>
          <a:p>
            <a:pPr lvl="1"/>
            <a:r>
              <a:rPr lang="en-US" dirty="0" smtClean="0"/>
              <a:t>only applies to certain styles of music</a:t>
            </a:r>
          </a:p>
          <a:p>
            <a:r>
              <a:rPr lang="en-US" dirty="0" smtClean="0"/>
              <a:t>“</a:t>
            </a:r>
            <a:r>
              <a:rPr lang="en-US" i="1" dirty="0" smtClean="0"/>
              <a:t>MWFR 4. The </a:t>
            </a:r>
            <a:r>
              <a:rPr lang="en-US" i="1" dirty="0" err="1" smtClean="0"/>
              <a:t>tactus</a:t>
            </a:r>
            <a:r>
              <a:rPr lang="en-US" i="1" dirty="0" smtClean="0"/>
              <a:t> and immediately larger metrical levels must consist of beats equally spaced throughout the piece. At </a:t>
            </a:r>
            <a:r>
              <a:rPr lang="en-US" i="1" dirty="0" err="1" smtClean="0"/>
              <a:t>subtactus</a:t>
            </a:r>
            <a:r>
              <a:rPr lang="en-US" i="1" dirty="0" smtClean="0"/>
              <a:t> metrical levels, weak beats must be equally spaced between the surrounding strong beats.</a:t>
            </a:r>
            <a:r>
              <a:rPr lang="en-US" dirty="0" smtClean="0"/>
              <a:t>” (pp. 72, 347)</a:t>
            </a:r>
          </a:p>
          <a:p>
            <a:pPr lvl="1"/>
            <a:r>
              <a:rPr lang="en-US" dirty="0" smtClean="0"/>
              <a:t>Special case for </a:t>
            </a:r>
            <a:r>
              <a:rPr lang="en-US" dirty="0" err="1" smtClean="0"/>
              <a:t>subtactus</a:t>
            </a:r>
            <a:r>
              <a:rPr lang="en-US" dirty="0" smtClean="0"/>
              <a:t> levels to account for triplets, for example.</a:t>
            </a:r>
          </a:p>
        </p:txBody>
      </p:sp>
      <p:pic>
        <p:nvPicPr>
          <p:cNvPr id="4" name="Picture 3"/>
          <p:cNvPicPr>
            <a:picLocks noChangeAspect="1"/>
          </p:cNvPicPr>
          <p:nvPr/>
        </p:nvPicPr>
        <p:blipFill>
          <a:blip r:embed="rId2"/>
          <a:stretch>
            <a:fillRect/>
          </a:stretch>
        </p:blipFill>
        <p:spPr>
          <a:xfrm>
            <a:off x="1765300" y="1600200"/>
            <a:ext cx="5613400" cy="1231900"/>
          </a:xfrm>
          <a:prstGeom prst="rect">
            <a:avLst/>
          </a:prstGeom>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505796"/>
            <a:ext cx="8229600" cy="3620367"/>
          </a:xfrm>
        </p:spPr>
        <p:txBody>
          <a:bodyPr>
            <a:normAutofit lnSpcReduction="10000"/>
          </a:bodyPr>
          <a:lstStyle/>
          <a:p>
            <a:r>
              <a:rPr lang="en-US" dirty="0" smtClean="0"/>
              <a:t>“</a:t>
            </a:r>
            <a:r>
              <a:rPr lang="en-US" i="1" dirty="0" smtClean="0"/>
              <a:t>MPR 1 (Parallelism) Where two or more groups or parts of groups can be construed as parallel, they preferably receive parallel metrical structure.</a:t>
            </a:r>
            <a:r>
              <a:rPr lang="en-US" dirty="0" smtClean="0"/>
              <a:t>” (pp. 75, 347)</a:t>
            </a:r>
          </a:p>
          <a:p>
            <a:pPr lvl="1"/>
            <a:r>
              <a:rPr lang="en-US" dirty="0" smtClean="0"/>
              <a:t>e.g., first and second two-bar phrases begin similarly, so we prefer to assign them parallel metrical structures (i.e., with the downbeat on the C5 crotchet)</a:t>
            </a:r>
            <a:endParaRPr lang="en-US" dirty="0"/>
          </a:p>
        </p:txBody>
      </p:sp>
      <p:pic>
        <p:nvPicPr>
          <p:cNvPr id="4" name="Picture 3"/>
          <p:cNvPicPr>
            <a:picLocks noChangeAspect="1"/>
          </p:cNvPicPr>
          <p:nvPr/>
        </p:nvPicPr>
        <p:blipFill>
          <a:blip r:embed="rId2"/>
          <a:stretch>
            <a:fillRect/>
          </a:stretch>
        </p:blipFill>
        <p:spPr>
          <a:xfrm>
            <a:off x="457200" y="1600200"/>
            <a:ext cx="8229600" cy="905596"/>
          </a:xfrm>
          <a:prstGeom prst="rect">
            <a:avLst/>
          </a:prstGeo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505796"/>
            <a:ext cx="8229600" cy="3620367"/>
          </a:xfrm>
        </p:spPr>
        <p:txBody>
          <a:bodyPr>
            <a:normAutofit/>
          </a:bodyPr>
          <a:lstStyle/>
          <a:p>
            <a:r>
              <a:rPr lang="en-US" dirty="0" smtClean="0"/>
              <a:t>“</a:t>
            </a:r>
            <a:r>
              <a:rPr lang="en-US" i="1" dirty="0" smtClean="0"/>
              <a:t>MPR 2 (Strong beat early) Weakly prefer a metrical structure in which the strongest beat in a group appears relatively early in the group.</a:t>
            </a:r>
            <a:r>
              <a:rPr lang="en-US" dirty="0" smtClean="0"/>
              <a:t>” (pp. 76, 347)</a:t>
            </a:r>
          </a:p>
          <a:p>
            <a:pPr lvl="1"/>
            <a:r>
              <a:rPr lang="en-US" dirty="0" smtClean="0"/>
              <a:t>Most pieces, sections and phrases begin either on a downbeat or with a short anacrusis</a:t>
            </a:r>
          </a:p>
          <a:p>
            <a:pPr lvl="1"/>
            <a:r>
              <a:rPr lang="en-US" dirty="0" err="1" smtClean="0"/>
              <a:t>MPRs</a:t>
            </a:r>
            <a:r>
              <a:rPr lang="en-US" dirty="0" smtClean="0"/>
              <a:t> 1 and 2 relate to </a:t>
            </a:r>
            <a:r>
              <a:rPr lang="en-US" i="1" dirty="0" smtClean="0"/>
              <a:t>grouping structure</a:t>
            </a:r>
            <a:endParaRPr lang="en-US" dirty="0" smtClean="0"/>
          </a:p>
        </p:txBody>
      </p:sp>
      <p:pic>
        <p:nvPicPr>
          <p:cNvPr id="4" name="Picture 3"/>
          <p:cNvPicPr>
            <a:picLocks noChangeAspect="1"/>
          </p:cNvPicPr>
          <p:nvPr/>
        </p:nvPicPr>
        <p:blipFill>
          <a:blip r:embed="rId2"/>
          <a:stretch>
            <a:fillRect/>
          </a:stretch>
        </p:blipFill>
        <p:spPr>
          <a:xfrm>
            <a:off x="457200" y="1600200"/>
            <a:ext cx="8229600" cy="905596"/>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505796"/>
            <a:ext cx="8229600" cy="3620367"/>
          </a:xfrm>
        </p:spPr>
        <p:txBody>
          <a:bodyPr>
            <a:normAutofit fontScale="85000" lnSpcReduction="10000"/>
          </a:bodyPr>
          <a:lstStyle/>
          <a:p>
            <a:r>
              <a:rPr lang="en-US" dirty="0" smtClean="0"/>
              <a:t>“</a:t>
            </a:r>
            <a:r>
              <a:rPr lang="en-US" i="1" dirty="0" smtClean="0"/>
              <a:t>MPR 3 (Event) Prefer a metrical structure in which beats of level L</a:t>
            </a:r>
            <a:r>
              <a:rPr lang="en-US" i="1" baseline="-25000" dirty="0" smtClean="0"/>
              <a:t>i</a:t>
            </a:r>
            <a:r>
              <a:rPr lang="en-US" dirty="0" smtClean="0"/>
              <a:t> </a:t>
            </a:r>
            <a:r>
              <a:rPr lang="en-US" i="1" dirty="0" smtClean="0"/>
              <a:t>that coincide with the inception of pitch-events are strong beats of L</a:t>
            </a:r>
            <a:r>
              <a:rPr lang="en-US" i="1" baseline="-25000" dirty="0" smtClean="0"/>
              <a:t>i </a:t>
            </a:r>
            <a:r>
              <a:rPr lang="en-US" i="1" dirty="0" smtClean="0"/>
              <a:t>.</a:t>
            </a:r>
            <a:r>
              <a:rPr lang="en-US" dirty="0" smtClean="0"/>
              <a:t>” (pp. 76, 347)</a:t>
            </a:r>
          </a:p>
          <a:p>
            <a:pPr lvl="1"/>
            <a:r>
              <a:rPr lang="en-US" dirty="0" smtClean="0"/>
              <a:t>Avoid hearing syncopations as far as possible</a:t>
            </a:r>
          </a:p>
          <a:p>
            <a:pPr lvl="1"/>
            <a:r>
              <a:rPr lang="en-US" dirty="0" smtClean="0"/>
              <a:t>If strong beats occurred above on second and fourth quavers in each bar, then almost no strong beat would coincide with an event onset</a:t>
            </a:r>
          </a:p>
          <a:p>
            <a:pPr lvl="1"/>
            <a:r>
              <a:rPr lang="en-US" dirty="0" smtClean="0"/>
              <a:t>Applies only to certain styles (not African or rock music, for example)</a:t>
            </a:r>
          </a:p>
        </p:txBody>
      </p:sp>
      <p:pic>
        <p:nvPicPr>
          <p:cNvPr id="4" name="Picture 3"/>
          <p:cNvPicPr>
            <a:picLocks noChangeAspect="1"/>
          </p:cNvPicPr>
          <p:nvPr/>
        </p:nvPicPr>
        <p:blipFill>
          <a:blip r:embed="rId2"/>
          <a:stretch>
            <a:fillRect/>
          </a:stretch>
        </p:blipFill>
        <p:spPr>
          <a:xfrm>
            <a:off x="457200" y="1600200"/>
            <a:ext cx="8229600" cy="905596"/>
          </a:xfrm>
          <a:prstGeom prst="rect">
            <a:avLst/>
          </a:prstGeom>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505796"/>
            <a:ext cx="8229600" cy="3620367"/>
          </a:xfrm>
        </p:spPr>
        <p:txBody>
          <a:bodyPr>
            <a:normAutofit/>
          </a:bodyPr>
          <a:lstStyle/>
          <a:p>
            <a:r>
              <a:rPr lang="en-US" dirty="0" smtClean="0"/>
              <a:t>“</a:t>
            </a:r>
            <a:r>
              <a:rPr lang="en-US" i="1" dirty="0" smtClean="0"/>
              <a:t>MPR 4 (Stress) Prefer a metrical structure in which beats of level L</a:t>
            </a:r>
            <a:r>
              <a:rPr lang="en-US" i="1" baseline="-25000" dirty="0" smtClean="0"/>
              <a:t>i</a:t>
            </a:r>
            <a:r>
              <a:rPr lang="en-US" i="1" dirty="0" smtClean="0"/>
              <a:t> that are stressed are strong beats of L</a:t>
            </a:r>
            <a:r>
              <a:rPr lang="en-US" i="1" baseline="-25000" dirty="0" smtClean="0"/>
              <a:t>i </a:t>
            </a:r>
            <a:r>
              <a:rPr lang="en-US" i="1" dirty="0" smtClean="0"/>
              <a:t>.</a:t>
            </a:r>
            <a:r>
              <a:rPr lang="en-US" dirty="0" smtClean="0"/>
              <a:t>” (pp. 79, 347)</a:t>
            </a:r>
          </a:p>
          <a:p>
            <a:pPr lvl="1"/>
            <a:r>
              <a:rPr lang="en-US" dirty="0" smtClean="0"/>
              <a:t>Loudness is a cue to metrical strength</a:t>
            </a:r>
          </a:p>
          <a:p>
            <a:pPr lvl="1"/>
            <a:r>
              <a:rPr lang="en-US" dirty="0" smtClean="0"/>
              <a:t>But can perceive </a:t>
            </a:r>
            <a:r>
              <a:rPr lang="en-US" dirty="0" err="1" smtClean="0"/>
              <a:t>metre</a:t>
            </a:r>
            <a:r>
              <a:rPr lang="en-US" dirty="0" smtClean="0"/>
              <a:t> easily without loudness cues – as shown in this example!</a:t>
            </a:r>
          </a:p>
        </p:txBody>
      </p:sp>
      <p:pic>
        <p:nvPicPr>
          <p:cNvPr id="4" name="Picture 3"/>
          <p:cNvPicPr>
            <a:picLocks noChangeAspect="1"/>
          </p:cNvPicPr>
          <p:nvPr/>
        </p:nvPicPr>
        <p:blipFill>
          <a:blip r:embed="rId3"/>
          <a:stretch>
            <a:fillRect/>
          </a:stretch>
        </p:blipFill>
        <p:spPr>
          <a:xfrm>
            <a:off x="457200" y="1600200"/>
            <a:ext cx="8229600" cy="905596"/>
          </a:xfrm>
          <a:prstGeom prst="rect">
            <a:avLst/>
          </a:prstGeom>
        </p:spPr>
      </p:pic>
      <p:pic>
        <p:nvPicPr>
          <p:cNvPr id="5" name="metre_tactus.mid">
            <a:hlinkClick r:id="" action="ppaction://media"/>
          </p:cNvPr>
          <p:cNvPicPr>
            <a:picLocks noRot="1" noChangeAspect="1"/>
          </p:cNvPicPr>
          <p:nvPr>
            <a:audioFile r:link="rId1"/>
          </p:nvPr>
        </p:nvPicPr>
        <p:blipFill>
          <a:blip r:embed="rId4"/>
          <a:stretch>
            <a:fillRect/>
          </a:stretch>
        </p:blipFill>
        <p:spPr>
          <a:xfrm>
            <a:off x="6221939" y="5119815"/>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32500"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1417638"/>
            <a:ext cx="8229600" cy="5440362"/>
          </a:xfrm>
        </p:spPr>
        <p:txBody>
          <a:bodyPr>
            <a:normAutofit fontScale="85000" lnSpcReduction="20000"/>
          </a:bodyPr>
          <a:lstStyle/>
          <a:p>
            <a:r>
              <a:rPr lang="en-US" dirty="0" smtClean="0"/>
              <a:t>“</a:t>
            </a:r>
            <a:r>
              <a:rPr lang="en-US" i="1" dirty="0" smtClean="0"/>
              <a:t>MPR 5 (Length) Prefer a metrical structure in which a relatively strong beat occurs at the inception of either</a:t>
            </a:r>
          </a:p>
          <a:p>
            <a:pPr marL="971550" lvl="1" indent="-514350">
              <a:buFont typeface="+mj-lt"/>
              <a:buAutoNum type="alphaLcParenR"/>
            </a:pPr>
            <a:r>
              <a:rPr lang="en-US" i="1" dirty="0" smtClean="0"/>
              <a:t>a relatively long pitch-event,</a:t>
            </a:r>
          </a:p>
          <a:p>
            <a:pPr marL="971550" lvl="1" indent="-514350">
              <a:buFont typeface="+mj-lt"/>
              <a:buAutoNum type="alphaLcParenR"/>
            </a:pPr>
            <a:r>
              <a:rPr lang="en-US" i="1" dirty="0" smtClean="0"/>
              <a:t>a relatively long duration of a dynamic,</a:t>
            </a:r>
          </a:p>
          <a:p>
            <a:pPr marL="971550" lvl="1" indent="-514350">
              <a:buFont typeface="+mj-lt"/>
              <a:buAutoNum type="alphaLcParenR"/>
            </a:pPr>
            <a:r>
              <a:rPr lang="en-US" i="1" dirty="0" smtClean="0"/>
              <a:t>a relatively long slur,</a:t>
            </a:r>
          </a:p>
          <a:p>
            <a:pPr marL="971550" lvl="1" indent="-514350">
              <a:buFont typeface="+mj-lt"/>
              <a:buAutoNum type="alphaLcParenR"/>
            </a:pPr>
            <a:r>
              <a:rPr lang="en-US" i="1" dirty="0" smtClean="0"/>
              <a:t>a relatively long pattern of articulation</a:t>
            </a:r>
          </a:p>
          <a:p>
            <a:pPr marL="971550" lvl="1" indent="-514350">
              <a:buFont typeface="+mj-lt"/>
              <a:buAutoNum type="alphaLcParenR"/>
            </a:pPr>
            <a:r>
              <a:rPr lang="en-US" i="1" dirty="0" smtClean="0"/>
              <a:t>a relatively long duration of a pitch in the relevant levels of the time-span reduction, or</a:t>
            </a:r>
          </a:p>
          <a:p>
            <a:pPr marL="971550" lvl="1" indent="-514350">
              <a:buFont typeface="+mj-lt"/>
              <a:buAutoNum type="alphaLcParenR"/>
            </a:pPr>
            <a:r>
              <a:rPr lang="en-US" i="1" dirty="0" smtClean="0"/>
              <a:t>a relatively long duration of a harmony in the relevant levels of the time-span reduction (harmonic rhythm).</a:t>
            </a:r>
            <a:r>
              <a:rPr lang="en-US" dirty="0" smtClean="0"/>
              <a:t>” (pp. 84, 348)</a:t>
            </a:r>
          </a:p>
          <a:p>
            <a:r>
              <a:rPr lang="en-US" dirty="0" smtClean="0"/>
              <a:t>MPR 5 can conflict with MPR 4 if there is a quiet long note alternating with a loud short note</a:t>
            </a:r>
          </a:p>
          <a:p>
            <a:pPr lvl="1"/>
            <a:r>
              <a:rPr lang="en-US" dirty="0" smtClean="0"/>
              <a:t>MPR 4 acting alone or MPR 5b? </a:t>
            </a:r>
          </a:p>
          <a:p>
            <a:pPr lvl="1"/>
            <a:r>
              <a:rPr lang="en-US" dirty="0" smtClean="0"/>
              <a:t>MPR 4 conflicting with MPR 5a?</a:t>
            </a:r>
          </a:p>
        </p:txBody>
      </p:sp>
      <p:pic>
        <p:nvPicPr>
          <p:cNvPr id="6" name="mpr5a1.mid">
            <a:hlinkClick r:id="" action="ppaction://media"/>
          </p:cNvPr>
          <p:cNvPicPr>
            <a:picLocks noRot="1" noChangeAspect="1"/>
          </p:cNvPicPr>
          <p:nvPr>
            <a:audioFile r:link="rId1"/>
          </p:nvPr>
        </p:nvPicPr>
        <p:blipFill>
          <a:blip r:embed="rId5"/>
          <a:stretch>
            <a:fillRect/>
          </a:stretch>
        </p:blipFill>
        <p:spPr>
          <a:xfrm>
            <a:off x="614938" y="6088296"/>
            <a:ext cx="249237" cy="249237"/>
          </a:xfrm>
          <a:prstGeom prst="rect">
            <a:avLst/>
          </a:prstGeom>
        </p:spPr>
      </p:pic>
      <p:pic>
        <p:nvPicPr>
          <p:cNvPr id="7" name="mpr5a2.mid">
            <a:hlinkClick r:id="" action="ppaction://media"/>
          </p:cNvPr>
          <p:cNvPicPr>
            <a:picLocks noRot="1" noChangeAspect="1"/>
          </p:cNvPicPr>
          <p:nvPr>
            <a:audioFile r:link="rId2"/>
          </p:nvPr>
        </p:nvPicPr>
        <p:blipFill>
          <a:blip r:embed="rId5"/>
          <a:stretch>
            <a:fillRect/>
          </a:stretch>
        </p:blipFill>
        <p:spPr>
          <a:xfrm>
            <a:off x="614938" y="6385759"/>
            <a:ext cx="249237" cy="249237"/>
          </a:xfrm>
          <a:prstGeom prst="rect">
            <a:avLst/>
          </a:prstGeom>
        </p:spPr>
      </p:pic>
      <p:pic>
        <p:nvPicPr>
          <p:cNvPr id="8" name="mpr5d.mid">
            <a:hlinkClick r:id="" action="ppaction://media"/>
          </p:cNvPr>
          <p:cNvPicPr>
            <a:picLocks noRot="1" noChangeAspect="1"/>
          </p:cNvPicPr>
          <p:nvPr>
            <a:audioFile r:link="rId3"/>
          </p:nvPr>
        </p:nvPicPr>
        <p:blipFill>
          <a:blip r:embed="rId5"/>
          <a:stretch>
            <a:fillRect/>
          </a:stretch>
        </p:blipFill>
        <p:spPr>
          <a:xfrm>
            <a:off x="614938" y="3303340"/>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2500" fill="hold"/>
                                        <p:tgtEl>
                                          <p:spTgt spid="6"/>
                                        </p:tgtEl>
                                      </p:cBhvr>
                                    </p:cmd>
                                  </p:childTnLst>
                                </p:cTn>
                              </p:par>
                            </p:childTnLst>
                          </p:cTn>
                        </p:par>
                      </p:childTnLst>
                    </p:cTn>
                  </p:par>
                </p:childTnLst>
              </p:cTn>
              <p:nextCondLst>
                <p:cond evt="onClick" delay="0">
                  <p:tgtEl>
                    <p:spTgt spid="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seq concurrent="1" nextAc="seek">
              <p:cTn id="8" restart="whenNotActive" fill="hold" evtFilter="cancelBubble" nodeType="interactiveSeq">
                <p:stCondLst>
                  <p:cond evt="onClick" delay="0">
                    <p:tgtEl>
                      <p:spTgt spid="7"/>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72500" fill="hold"/>
                                        <p:tgtEl>
                                          <p:spTgt spid="7"/>
                                        </p:tgtEl>
                                      </p:cBhvr>
                                    </p:cmd>
                                  </p:childTnLst>
                                </p:cTn>
                              </p:par>
                            </p:childTnLst>
                          </p:cTn>
                        </p:par>
                      </p:childTnLst>
                    </p:cTn>
                  </p:par>
                </p:childTnLst>
              </p:cTn>
              <p:nextCondLst>
                <p:cond evt="onClick" delay="0">
                  <p:tgtEl>
                    <p:spTgt spid="7"/>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seq concurrent="1" nextAc="seek">
              <p:cTn id="14" restart="whenNotActive" fill="hold" evtFilter="cancelBubble" nodeType="interactiveSeq">
                <p:stCondLst>
                  <p:cond evt="onClick" delay="0">
                    <p:tgtEl>
                      <p:spTgt spid="8"/>
                    </p:tgtEl>
                  </p:cond>
                </p:stCondLst>
                <p:endSync evt="end" delay="0">
                  <p:rtn val="all"/>
                </p:endSync>
                <p:childTnLst>
                  <p:par>
                    <p:cTn id="15" fill="hold">
                      <p:stCondLst>
                        <p:cond delay="0"/>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72500" fill="hold"/>
                                        <p:tgtEl>
                                          <p:spTgt spid="8"/>
                                        </p:tgtEl>
                                      </p:cBhvr>
                                    </p:cmd>
                                  </p:childTnLst>
                                </p:cTn>
                              </p:par>
                            </p:childTnLst>
                          </p:cTn>
                        </p:par>
                      </p:childTnLst>
                    </p:cTn>
                  </p:par>
                </p:childTnLst>
              </p:cTn>
              <p:nextCondLst>
                <p:cond evt="onClick" delay="0">
                  <p:tgtEl>
                    <p:spTgt spid="8"/>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8"/>
                </p:tgtEl>
              </p:cMediaNode>
            </p:audio>
          </p:childTnLst>
        </p:cTn>
      </p:par>
    </p:tnLst>
  </p:timing>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611438"/>
            <a:ext cx="8229600" cy="3947165"/>
          </a:xfrm>
        </p:spPr>
        <p:txBody>
          <a:bodyPr>
            <a:normAutofit fontScale="77500" lnSpcReduction="20000"/>
          </a:bodyPr>
          <a:lstStyle/>
          <a:p>
            <a:r>
              <a:rPr lang="en-US" dirty="0" smtClean="0"/>
              <a:t>“</a:t>
            </a:r>
            <a:r>
              <a:rPr lang="en-US" i="1" dirty="0" smtClean="0"/>
              <a:t>MPR 6 (Bass) Prefer a metrically stable bass.</a:t>
            </a:r>
            <a:r>
              <a:rPr lang="en-US" dirty="0" smtClean="0"/>
              <a:t>” (pp. 88, 348)</a:t>
            </a:r>
          </a:p>
          <a:p>
            <a:pPr lvl="1"/>
            <a:r>
              <a:rPr lang="en-US" dirty="0" smtClean="0"/>
              <a:t>intensifies effect of other </a:t>
            </a:r>
            <a:r>
              <a:rPr lang="en-US" dirty="0" err="1" smtClean="0"/>
              <a:t>MPRs</a:t>
            </a:r>
            <a:r>
              <a:rPr lang="en-US" dirty="0" smtClean="0"/>
              <a:t> when they apply to the bass</a:t>
            </a:r>
          </a:p>
          <a:p>
            <a:r>
              <a:rPr lang="en-US" dirty="0" smtClean="0"/>
              <a:t>“</a:t>
            </a:r>
            <a:r>
              <a:rPr lang="en-US" i="1" dirty="0" smtClean="0"/>
              <a:t>MPR 7 (Cadence) Strongly prefer a metrical structure in which cadences are metrically stable; that is, strongly avoid violations of local preference rules within cadences.</a:t>
            </a:r>
            <a:r>
              <a:rPr lang="en-US" dirty="0" smtClean="0"/>
              <a:t>” (pp. 88, 348)</a:t>
            </a:r>
          </a:p>
          <a:p>
            <a:pPr lvl="1"/>
            <a:r>
              <a:rPr lang="en-US" dirty="0" smtClean="0"/>
              <a:t>How do we identify cadences? How determine if it is a “masculine” ending (weak-to-strong) or a “feminine” ending (strong-to-weak)?</a:t>
            </a:r>
          </a:p>
          <a:p>
            <a:pPr lvl="1"/>
            <a:r>
              <a:rPr lang="en-US" dirty="0" smtClean="0"/>
              <a:t>In example above, cadence is only point of metrical stability (from Beethoven, Piano Sonata, Op. 110)</a:t>
            </a:r>
            <a:endParaRPr lang="en-US" dirty="0"/>
          </a:p>
        </p:txBody>
      </p:sp>
      <p:pic>
        <p:nvPicPr>
          <p:cNvPr id="4" name="Picture 3"/>
          <p:cNvPicPr>
            <a:picLocks noChangeAspect="1"/>
          </p:cNvPicPr>
          <p:nvPr/>
        </p:nvPicPr>
        <p:blipFill>
          <a:blip r:embed="rId3"/>
          <a:stretch>
            <a:fillRect/>
          </a:stretch>
        </p:blipFill>
        <p:spPr>
          <a:xfrm>
            <a:off x="1320800" y="1417638"/>
            <a:ext cx="6502400" cy="1193800"/>
          </a:xfrm>
          <a:prstGeom prst="rect">
            <a:avLst/>
          </a:prstGeom>
        </p:spPr>
      </p:pic>
      <p:pic>
        <p:nvPicPr>
          <p:cNvPr id="5" name="beethovenop110.mid">
            <a:hlinkClick r:id="" action="ppaction://media"/>
          </p:cNvPr>
          <p:cNvPicPr>
            <a:picLocks noRot="1" noChangeAspect="1"/>
          </p:cNvPicPr>
          <p:nvPr>
            <a:audioFile r:link="rId1"/>
          </p:nvPr>
        </p:nvPicPr>
        <p:blipFill>
          <a:blip r:embed="rId4"/>
          <a:stretch>
            <a:fillRect/>
          </a:stretch>
        </p:blipFill>
        <p:spPr>
          <a:xfrm>
            <a:off x="1071563" y="1872664"/>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1343"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Preference Rules</a:t>
            </a:r>
            <a:endParaRPr lang="en-US" dirty="0"/>
          </a:p>
        </p:txBody>
      </p:sp>
      <p:sp>
        <p:nvSpPr>
          <p:cNvPr id="3" name="Content Placeholder 2"/>
          <p:cNvSpPr>
            <a:spLocks noGrp="1"/>
          </p:cNvSpPr>
          <p:nvPr>
            <p:ph idx="1"/>
          </p:nvPr>
        </p:nvSpPr>
        <p:spPr>
          <a:xfrm>
            <a:off x="457200" y="2870200"/>
            <a:ext cx="8229600" cy="3255963"/>
          </a:xfrm>
        </p:spPr>
        <p:txBody>
          <a:bodyPr>
            <a:normAutofit fontScale="92500"/>
          </a:bodyPr>
          <a:lstStyle/>
          <a:p>
            <a:r>
              <a:rPr lang="en-US" dirty="0" smtClean="0"/>
              <a:t>“</a:t>
            </a:r>
            <a:r>
              <a:rPr lang="en-US" i="1" dirty="0" smtClean="0"/>
              <a:t>MPR 8 (Suspension) Strongly prefer a metrical structure in which a suspension is on a stronger beat than its resolution.</a:t>
            </a:r>
            <a:r>
              <a:rPr lang="en-US" dirty="0" smtClean="0"/>
              <a:t>” (pp. 89, 348)</a:t>
            </a:r>
          </a:p>
          <a:p>
            <a:pPr lvl="1"/>
            <a:r>
              <a:rPr lang="en-US" dirty="0" smtClean="0"/>
              <a:t>Listen to suspension above and decide which of the two interpretations sounds more natural</a:t>
            </a:r>
          </a:p>
          <a:p>
            <a:pPr lvl="1"/>
            <a:r>
              <a:rPr lang="en-US" dirty="0" smtClean="0"/>
              <a:t>MPR 8 predicts the first version is more natural (reinforced by MPR 6)</a:t>
            </a:r>
            <a:endParaRPr lang="en-US" dirty="0"/>
          </a:p>
        </p:txBody>
      </p:sp>
      <p:pic>
        <p:nvPicPr>
          <p:cNvPr id="4" name="Picture 3"/>
          <p:cNvPicPr>
            <a:picLocks noChangeAspect="1"/>
          </p:cNvPicPr>
          <p:nvPr/>
        </p:nvPicPr>
        <p:blipFill>
          <a:blip r:embed="rId5"/>
          <a:stretch>
            <a:fillRect/>
          </a:stretch>
        </p:blipFill>
        <p:spPr>
          <a:xfrm>
            <a:off x="2241550" y="1600200"/>
            <a:ext cx="4660900" cy="1270000"/>
          </a:xfrm>
          <a:prstGeom prst="rect">
            <a:avLst/>
          </a:prstGeom>
        </p:spPr>
      </p:pic>
      <p:pic>
        <p:nvPicPr>
          <p:cNvPr id="5" name="suspension4.38a.mid">
            <a:hlinkClick r:id="" action="ppaction://media"/>
          </p:cNvPr>
          <p:cNvPicPr>
            <a:picLocks noRot="1" noChangeAspect="1"/>
          </p:cNvPicPr>
          <p:nvPr>
            <a:audioFile r:link="rId1"/>
          </p:nvPr>
        </p:nvPicPr>
        <p:blipFill>
          <a:blip r:embed="rId6"/>
          <a:stretch>
            <a:fillRect/>
          </a:stretch>
        </p:blipFill>
        <p:spPr>
          <a:xfrm>
            <a:off x="1992313" y="1760139"/>
            <a:ext cx="249237" cy="249237"/>
          </a:xfrm>
          <a:prstGeom prst="rect">
            <a:avLst/>
          </a:prstGeom>
        </p:spPr>
      </p:pic>
      <p:pic>
        <p:nvPicPr>
          <p:cNvPr id="6" name="suspension4.38ai.mid">
            <a:hlinkClick r:id="" action="ppaction://media"/>
          </p:cNvPr>
          <p:cNvPicPr>
            <a:picLocks noRot="1" noChangeAspect="1"/>
          </p:cNvPicPr>
          <p:nvPr>
            <a:audioFile r:link="rId2"/>
          </p:nvPr>
        </p:nvPicPr>
        <p:blipFill>
          <a:blip r:embed="rId6"/>
          <a:stretch>
            <a:fillRect/>
          </a:stretch>
        </p:blipFill>
        <p:spPr>
          <a:xfrm>
            <a:off x="1992313" y="2137976"/>
            <a:ext cx="249237" cy="249237"/>
          </a:xfrm>
          <a:prstGeom prst="rect">
            <a:avLst/>
          </a:prstGeom>
        </p:spPr>
      </p:pic>
      <p:pic>
        <p:nvPicPr>
          <p:cNvPr id="7" name="suspension4.38aii.mid">
            <a:hlinkClick r:id="" action="ppaction://media"/>
          </p:cNvPr>
          <p:cNvPicPr>
            <a:picLocks noRot="1" noChangeAspect="1"/>
          </p:cNvPicPr>
          <p:nvPr>
            <a:audioFile r:link="rId3"/>
          </p:nvPr>
        </p:nvPicPr>
        <p:blipFill>
          <a:blip r:embed="rId6"/>
          <a:stretch>
            <a:fillRect/>
          </a:stretch>
        </p:blipFill>
        <p:spPr>
          <a:xfrm>
            <a:off x="1992313" y="2467588"/>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4500"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4500" fill="hold"/>
                                        <p:tgtEl>
                                          <p:spTgt spid="6"/>
                                        </p:tgtEl>
                                      </p:cBhvr>
                                    </p:cmd>
                                  </p:childTnLst>
                                </p:cTn>
                              </p:par>
                            </p:childTnLst>
                          </p:cTn>
                        </p:par>
                      </p:childTnLst>
                    </p:cTn>
                  </p:par>
                </p:childTnLst>
              </p:cTn>
              <p:nextCondLst>
                <p:cond evt="onClick" delay="0">
                  <p:tgtEl>
                    <p:spTgt spid="6"/>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seq concurrent="1" nextAc="seek">
              <p:cTn id="14" restart="whenNotActive" fill="hold" evtFilter="cancelBubble" nodeType="interactiveSeq">
                <p:stCondLst>
                  <p:cond evt="onClick" delay="0">
                    <p:tgtEl>
                      <p:spTgt spid="7"/>
                    </p:tgtEl>
                  </p:cond>
                </p:stCondLst>
                <p:endSync evt="end" delay="0">
                  <p:rtn val="all"/>
                </p:endSync>
                <p:childTnLst>
                  <p:par>
                    <p:cTn id="15" fill="hold">
                      <p:stCondLst>
                        <p:cond delay="0"/>
                      </p:stCondLst>
                      <p:childTnLst>
                        <p:par>
                          <p:cTn id="16" fill="hold">
                            <p:stCondLst>
                              <p:cond delay="0"/>
                            </p:stCondLst>
                            <p:childTnLst>
                              <p:par>
                                <p:cTn id="17" presetID="1" presetClass="mediacall" presetSubtype="0" fill="hold" nodeType="clickEffect">
                                  <p:stCondLst>
                                    <p:cond delay="0"/>
                                  </p:stCondLst>
                                  <p:childTnLst>
                                    <p:cmd type="call" cmd="playFrom(0.0)">
                                      <p:cBhvr>
                                        <p:cTn id="18" dur="4500" fill="hold"/>
                                        <p:tgtEl>
                                          <p:spTgt spid="7"/>
                                        </p:tgtEl>
                                      </p:cBhvr>
                                    </p:cmd>
                                  </p:childTnLst>
                                </p:cTn>
                              </p:par>
                            </p:childTnLst>
                          </p:cTn>
                        </p:par>
                      </p:childTnLst>
                    </p:cTn>
                  </p:par>
                </p:childTnLst>
              </p:cTn>
              <p:nextCondLst>
                <p:cond evt="onClick" delay="0">
                  <p:tgtEl>
                    <p:spTgt spid="7"/>
                  </p:tgtEl>
                </p:cond>
              </p:nextCondLst>
            </p:seq>
            <p:audio>
              <p:cMediaNode>
                <p:cTn id="19" fill="hold" display="0">
                  <p:stCondLst>
                    <p:cond delay="indefinite"/>
                  </p:stCondLst>
                  <p:endCondLst>
                    <p:cond evt="onNext" delay="0">
                      <p:tgtEl>
                        <p:sldTgt/>
                      </p:tgtEl>
                    </p:cond>
                    <p:cond evt="onPrev" delay="0">
                      <p:tgtEl>
                        <p:sldTgt/>
                      </p:tgtEl>
                    </p:cond>
                    <p:cond evt="onStopAudio" delay="0">
                      <p:tgtEl>
                        <p:sldTgt/>
                      </p:tgtEl>
                    </p:cond>
                  </p:endCondLst>
                </p:cTn>
                <p:tgtEl>
                  <p:spTgt spid="7"/>
                </p:tgtEl>
              </p:cMediaNode>
            </p:audio>
          </p:childTnLst>
        </p:cTn>
      </p:par>
    </p:tnLst>
  </p:timing>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2400" dirty="0" err="1" smtClean="0"/>
              <a:t>Lerdahl</a:t>
            </a:r>
            <a:r>
              <a:rPr lang="en-US" sz="2400" dirty="0" smtClean="0"/>
              <a:t> and </a:t>
            </a:r>
            <a:r>
              <a:rPr lang="en-US" sz="2400" dirty="0" err="1" smtClean="0"/>
              <a:t>Jackendoff’s</a:t>
            </a:r>
            <a:r>
              <a:rPr lang="en-US" sz="2400" dirty="0" smtClean="0"/>
              <a:t> (1983) Theory of Metrical Structure</a:t>
            </a:r>
            <a:br>
              <a:rPr lang="en-US" sz="2400" dirty="0" smtClean="0"/>
            </a:br>
            <a:r>
              <a:rPr lang="en-US" sz="2400" dirty="0" smtClean="0"/>
              <a:t>Summary</a:t>
            </a:r>
            <a:endParaRPr lang="en-US" sz="2400" dirty="0"/>
          </a:p>
        </p:txBody>
      </p:sp>
      <p:sp>
        <p:nvSpPr>
          <p:cNvPr id="3" name="Content Placeholder 2"/>
          <p:cNvSpPr>
            <a:spLocks noGrp="1"/>
          </p:cNvSpPr>
          <p:nvPr>
            <p:ph idx="1"/>
          </p:nvPr>
        </p:nvSpPr>
        <p:spPr/>
        <p:txBody>
          <a:bodyPr>
            <a:normAutofit fontScale="85000" lnSpcReduction="10000"/>
          </a:bodyPr>
          <a:lstStyle/>
          <a:p>
            <a:r>
              <a:rPr lang="en-US" dirty="0" err="1" smtClean="0"/>
              <a:t>Lerdahl</a:t>
            </a:r>
            <a:r>
              <a:rPr lang="en-US" dirty="0" smtClean="0"/>
              <a:t> and </a:t>
            </a:r>
            <a:r>
              <a:rPr lang="en-US" dirty="0" err="1" smtClean="0"/>
              <a:t>Jackendoff</a:t>
            </a:r>
            <a:r>
              <a:rPr lang="en-US" dirty="0" smtClean="0"/>
              <a:t> provide a fairly complete theory of metrical structure perception</a:t>
            </a:r>
          </a:p>
          <a:p>
            <a:r>
              <a:rPr lang="en-US" dirty="0" smtClean="0"/>
              <a:t>Adopt a </a:t>
            </a:r>
            <a:r>
              <a:rPr lang="en-US" i="1" dirty="0" smtClean="0"/>
              <a:t>preference rule system</a:t>
            </a:r>
            <a:r>
              <a:rPr lang="en-US" dirty="0" smtClean="0"/>
              <a:t> architecture consisting of “well-</a:t>
            </a:r>
            <a:r>
              <a:rPr lang="en-US" dirty="0" err="1" smtClean="0"/>
              <a:t>formedness</a:t>
            </a:r>
            <a:r>
              <a:rPr lang="en-US" dirty="0" smtClean="0"/>
              <a:t> rules” and “preference rules”</a:t>
            </a:r>
          </a:p>
          <a:p>
            <a:r>
              <a:rPr lang="en-US" dirty="0" smtClean="0"/>
              <a:t>Do not propose any weighting of the rules to resolve rule conflicts</a:t>
            </a:r>
          </a:p>
          <a:p>
            <a:r>
              <a:rPr lang="en-US" dirty="0" smtClean="0"/>
              <a:t>There are circular dependencies between the modules in </a:t>
            </a:r>
            <a:r>
              <a:rPr lang="en-US" dirty="0" err="1" smtClean="0"/>
              <a:t>Lerdahl</a:t>
            </a:r>
            <a:r>
              <a:rPr lang="en-US" dirty="0" smtClean="0"/>
              <a:t> and </a:t>
            </a:r>
            <a:r>
              <a:rPr lang="en-US" dirty="0" err="1" smtClean="0"/>
              <a:t>Jackendoff’s</a:t>
            </a:r>
            <a:r>
              <a:rPr lang="en-US" dirty="0" smtClean="0"/>
              <a:t> theory</a:t>
            </a:r>
          </a:p>
          <a:p>
            <a:r>
              <a:rPr lang="en-US" dirty="0" smtClean="0"/>
              <a:t>Nevertheless, theory has been implemented as computer programs (e.g., </a:t>
            </a:r>
            <a:r>
              <a:rPr lang="en-US" dirty="0" err="1" smtClean="0"/>
              <a:t>Temperley</a:t>
            </a:r>
            <a:r>
              <a:rPr lang="en-US" dirty="0" smtClean="0"/>
              <a:t>, 2001; </a:t>
            </a:r>
            <a:r>
              <a:rPr lang="en-US" dirty="0" err="1" smtClean="0"/>
              <a:t>Hamanaka</a:t>
            </a:r>
            <a:r>
              <a:rPr lang="en-US" dirty="0" smtClean="0"/>
              <a:t> </a:t>
            </a:r>
            <a:r>
              <a:rPr lang="en-US" i="1" dirty="0" smtClean="0"/>
              <a:t>et al.</a:t>
            </a:r>
            <a:r>
              <a:rPr lang="en-US" dirty="0" smtClean="0"/>
              <a:t> 2005)</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Povel</a:t>
            </a:r>
            <a:r>
              <a:rPr lang="en-US" dirty="0" smtClean="0"/>
              <a:t> and </a:t>
            </a:r>
            <a:r>
              <a:rPr lang="en-US" dirty="0" err="1" smtClean="0"/>
              <a:t>Essens</a:t>
            </a:r>
            <a:r>
              <a:rPr lang="en-US" dirty="0" smtClean="0"/>
              <a:t>’ (1985) theory of temporal pattern perception</a:t>
            </a:r>
            <a:endParaRPr lang="en-US" dirty="0"/>
          </a:p>
        </p:txBody>
      </p:sp>
      <p:sp>
        <p:nvSpPr>
          <p:cNvPr id="3" name="Content Placeholder 2"/>
          <p:cNvSpPr>
            <a:spLocks noGrp="1"/>
          </p:cNvSpPr>
          <p:nvPr>
            <p:ph idx="1"/>
          </p:nvPr>
        </p:nvSpPr>
        <p:spPr>
          <a:xfrm>
            <a:off x="457200" y="2433827"/>
            <a:ext cx="8229600" cy="4124776"/>
          </a:xfrm>
        </p:spPr>
        <p:txBody>
          <a:bodyPr>
            <a:normAutofit fontScale="77500" lnSpcReduction="20000"/>
          </a:bodyPr>
          <a:lstStyle/>
          <a:p>
            <a:r>
              <a:rPr lang="en-US" dirty="0" smtClean="0"/>
              <a:t>Easy to tap in time to a passage of music and most people agree on where to tap</a:t>
            </a:r>
          </a:p>
          <a:p>
            <a:r>
              <a:rPr lang="en-US" dirty="0" err="1" smtClean="0"/>
              <a:t>Povel</a:t>
            </a:r>
            <a:r>
              <a:rPr lang="en-US" dirty="0" smtClean="0"/>
              <a:t> and </a:t>
            </a:r>
            <a:r>
              <a:rPr lang="en-US" dirty="0" err="1" smtClean="0"/>
              <a:t>Essens</a:t>
            </a:r>
            <a:r>
              <a:rPr lang="en-US" dirty="0" smtClean="0"/>
              <a:t> (1985) propose that when we hear a repeated rhythmic pattern, an </a:t>
            </a:r>
            <a:r>
              <a:rPr lang="en-US" i="1" dirty="0" smtClean="0"/>
              <a:t>internal clock</a:t>
            </a:r>
            <a:r>
              <a:rPr lang="en-US" dirty="0" smtClean="0"/>
              <a:t> is induced which ‘ticks’ in time with the stimulus</a:t>
            </a:r>
          </a:p>
          <a:p>
            <a:r>
              <a:rPr lang="en-US" dirty="0" err="1" smtClean="0"/>
              <a:t>Povel</a:t>
            </a:r>
            <a:r>
              <a:rPr lang="en-US" dirty="0" smtClean="0"/>
              <a:t> and </a:t>
            </a:r>
            <a:r>
              <a:rPr lang="en-US" dirty="0" err="1" smtClean="0"/>
              <a:t>Essens</a:t>
            </a:r>
            <a:r>
              <a:rPr lang="en-US" dirty="0" smtClean="0"/>
              <a:t> investigated this by playing subjects repeated tone patterns in which each tone has the same duration, pitch, timbre and loudness</a:t>
            </a:r>
          </a:p>
          <a:p>
            <a:r>
              <a:rPr lang="en-US" dirty="0" smtClean="0"/>
              <a:t>Some of the tones sound accented even though they are </a:t>
            </a:r>
            <a:r>
              <a:rPr lang="en-US" smtClean="0"/>
              <a:t>all identical</a:t>
            </a:r>
          </a:p>
          <a:p>
            <a:r>
              <a:rPr lang="en-US" dirty="0" smtClean="0"/>
              <a:t>Listen to the pattern above and make note of which tones sound accented</a:t>
            </a:r>
            <a:endParaRPr lang="en-US" dirty="0"/>
          </a:p>
        </p:txBody>
      </p:sp>
      <p:pic>
        <p:nvPicPr>
          <p:cNvPr id="5" name="Picture 4"/>
          <p:cNvPicPr>
            <a:picLocks noChangeAspect="1"/>
          </p:cNvPicPr>
          <p:nvPr/>
        </p:nvPicPr>
        <p:blipFill>
          <a:blip r:embed="rId3"/>
          <a:stretch>
            <a:fillRect/>
          </a:stretch>
        </p:blipFill>
        <p:spPr>
          <a:xfrm>
            <a:off x="1675019" y="1417638"/>
            <a:ext cx="5800955" cy="1043686"/>
          </a:xfrm>
          <a:prstGeom prst="rect">
            <a:avLst/>
          </a:prstGeom>
        </p:spPr>
      </p:pic>
      <p:pic>
        <p:nvPicPr>
          <p:cNvPr id="6" name="PECAT1.mid">
            <a:hlinkClick r:id="" action="ppaction://media"/>
          </p:cNvPr>
          <p:cNvPicPr>
            <a:picLocks noRot="1" noChangeAspect="1"/>
          </p:cNvPicPr>
          <p:nvPr>
            <a:audioFile r:link="rId1"/>
          </p:nvPr>
        </p:nvPicPr>
        <p:blipFill>
          <a:blip r:embed="rId4"/>
          <a:stretch>
            <a:fillRect/>
          </a:stretch>
        </p:blipFill>
        <p:spPr>
          <a:xfrm>
            <a:off x="940488" y="1760139"/>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6"/>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7838" fill="hold"/>
                                        <p:tgtEl>
                                          <p:spTgt spid="6"/>
                                        </p:tgtEl>
                                      </p:cBhvr>
                                    </p:cmd>
                                  </p:childTnLst>
                                </p:cTn>
                              </p:par>
                            </p:childTnLst>
                          </p:cTn>
                        </p:par>
                      </p:childTnLst>
                    </p:cTn>
                  </p:par>
                </p:childTnLst>
              </p:cTn>
              <p:nextCondLst>
                <p:cond evt="onClick" delay="0">
                  <p:tgtEl>
                    <p:spTgt spid="6"/>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Theories of musical </a:t>
            </a:r>
            <a:r>
              <a:rPr lang="en-US" dirty="0" err="1" smtClean="0"/>
              <a:t>metre</a:t>
            </a:r>
            <a:endParaRPr lang="en-US" dirty="0"/>
          </a:p>
        </p:txBody>
      </p:sp>
      <p:sp>
        <p:nvSpPr>
          <p:cNvPr id="3" name="Content Placeholder 2"/>
          <p:cNvSpPr>
            <a:spLocks noGrp="1"/>
          </p:cNvSpPr>
          <p:nvPr>
            <p:ph idx="1"/>
          </p:nvPr>
        </p:nvSpPr>
        <p:spPr/>
        <p:txBody>
          <a:bodyPr>
            <a:normAutofit lnSpcReduction="10000"/>
          </a:bodyPr>
          <a:lstStyle/>
          <a:p>
            <a:r>
              <a:rPr lang="en-US" dirty="0" smtClean="0"/>
              <a:t>A theory of musical </a:t>
            </a:r>
            <a:r>
              <a:rPr lang="en-US" dirty="0" err="1" smtClean="0"/>
              <a:t>metre</a:t>
            </a:r>
            <a:r>
              <a:rPr lang="en-US" dirty="0" smtClean="0"/>
              <a:t> should be able to predict</a:t>
            </a:r>
          </a:p>
          <a:p>
            <a:pPr lvl="1"/>
            <a:r>
              <a:rPr lang="en-US" dirty="0" smtClean="0"/>
              <a:t>points in time when listeners tap their feet or clap in time to music</a:t>
            </a:r>
          </a:p>
          <a:p>
            <a:pPr lvl="1"/>
            <a:r>
              <a:rPr lang="en-US" dirty="0" smtClean="0"/>
              <a:t>periodicities of dance music and swaying movements made by performers</a:t>
            </a:r>
          </a:p>
          <a:p>
            <a:pPr lvl="1"/>
            <a:r>
              <a:rPr lang="en-US" dirty="0" smtClean="0"/>
              <a:t>where the bar lines are placed and what the key signatures are in a score</a:t>
            </a:r>
          </a:p>
          <a:p>
            <a:pPr lvl="1"/>
            <a:r>
              <a:rPr lang="en-US" dirty="0" smtClean="0"/>
              <a:t>how difficult various rhythms are to remember (</a:t>
            </a:r>
            <a:r>
              <a:rPr lang="en-US" dirty="0" err="1" smtClean="0"/>
              <a:t>Povel</a:t>
            </a:r>
            <a:r>
              <a:rPr lang="en-US" dirty="0" smtClean="0"/>
              <a:t> and </a:t>
            </a:r>
            <a:r>
              <a:rPr lang="en-US" dirty="0" err="1" smtClean="0"/>
              <a:t>Essens</a:t>
            </a:r>
            <a:r>
              <a:rPr lang="en-US" dirty="0" smtClean="0"/>
              <a:t>, 1985)</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Povel</a:t>
            </a:r>
            <a:r>
              <a:rPr lang="en-US" dirty="0" smtClean="0"/>
              <a:t> and </a:t>
            </a:r>
            <a:r>
              <a:rPr lang="en-US" dirty="0" err="1" smtClean="0"/>
              <a:t>Essens</a:t>
            </a:r>
            <a:r>
              <a:rPr lang="en-US" dirty="0" smtClean="0"/>
              <a:t>’ (1985) theory of temporal pattern perception</a:t>
            </a:r>
            <a:endParaRPr lang="en-US" dirty="0"/>
          </a:p>
        </p:txBody>
      </p:sp>
      <p:sp>
        <p:nvSpPr>
          <p:cNvPr id="3" name="Content Placeholder 2"/>
          <p:cNvSpPr>
            <a:spLocks noGrp="1"/>
          </p:cNvSpPr>
          <p:nvPr>
            <p:ph idx="1"/>
          </p:nvPr>
        </p:nvSpPr>
        <p:spPr>
          <a:xfrm>
            <a:off x="457200" y="2634676"/>
            <a:ext cx="8229600" cy="3972151"/>
          </a:xfrm>
        </p:spPr>
        <p:txBody>
          <a:bodyPr>
            <a:normAutofit lnSpcReduction="10000"/>
          </a:bodyPr>
          <a:lstStyle/>
          <a:p>
            <a:r>
              <a:rPr lang="en-US" dirty="0" smtClean="0"/>
              <a:t>Predict that a tone sounds accented if</a:t>
            </a:r>
          </a:p>
          <a:p>
            <a:pPr marL="971550" lvl="1" indent="-514350">
              <a:buFont typeface="+mj-lt"/>
              <a:buAutoNum type="arabicPeriod"/>
            </a:pPr>
            <a:r>
              <a:rPr lang="en-US" dirty="0" smtClean="0"/>
              <a:t>it is relatively isolated</a:t>
            </a:r>
          </a:p>
          <a:p>
            <a:pPr marL="971550" lvl="1" indent="-514350">
              <a:buFont typeface="+mj-lt"/>
              <a:buAutoNum type="arabicPeriod"/>
            </a:pPr>
            <a:r>
              <a:rPr lang="en-US" dirty="0" smtClean="0"/>
              <a:t>it is the second tone in a cluster of two tones</a:t>
            </a:r>
          </a:p>
          <a:p>
            <a:pPr marL="971550" lvl="1" indent="-514350">
              <a:buFont typeface="+mj-lt"/>
              <a:buAutoNum type="arabicPeriod"/>
            </a:pPr>
            <a:r>
              <a:rPr lang="en-US" dirty="0" smtClean="0"/>
              <a:t>it is the first or last tone in a cluster of three or more tones</a:t>
            </a:r>
          </a:p>
          <a:p>
            <a:pPr marL="571500" indent="-514350"/>
            <a:r>
              <a:rPr lang="en-US" dirty="0" smtClean="0"/>
              <a:t>Predicts pattern of accents above</a:t>
            </a:r>
          </a:p>
          <a:p>
            <a:pPr marL="571500" indent="-514350"/>
            <a:r>
              <a:rPr lang="en-US" dirty="0" smtClean="0"/>
              <a:t>Can algorithmically predict perceived beat from pattern of accents</a:t>
            </a:r>
            <a:endParaRPr lang="en-US" dirty="0"/>
          </a:p>
        </p:txBody>
      </p:sp>
      <p:pic>
        <p:nvPicPr>
          <p:cNvPr id="4" name="Picture 3"/>
          <p:cNvPicPr>
            <a:picLocks noChangeAspect="1"/>
          </p:cNvPicPr>
          <p:nvPr/>
        </p:nvPicPr>
        <p:blipFill>
          <a:blip r:embed="rId2"/>
          <a:stretch>
            <a:fillRect/>
          </a:stretch>
        </p:blipFill>
        <p:spPr>
          <a:xfrm>
            <a:off x="2113294" y="1417638"/>
            <a:ext cx="4848204" cy="1217039"/>
          </a:xfrm>
          <a:prstGeom prst="rect">
            <a:avLst/>
          </a:prstGeom>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Povel</a:t>
            </a:r>
            <a:r>
              <a:rPr lang="en-US" dirty="0" smtClean="0"/>
              <a:t> and </a:t>
            </a:r>
            <a:r>
              <a:rPr lang="en-US" dirty="0" err="1" smtClean="0"/>
              <a:t>Essens</a:t>
            </a:r>
            <a:r>
              <a:rPr lang="en-US" dirty="0" smtClean="0"/>
              <a:t>’ (1985) model</a:t>
            </a:r>
            <a:endParaRPr lang="en-US" dirty="0"/>
          </a:p>
        </p:txBody>
      </p:sp>
      <p:sp>
        <p:nvSpPr>
          <p:cNvPr id="3" name="Content Placeholder 2"/>
          <p:cNvSpPr>
            <a:spLocks noGrp="1"/>
          </p:cNvSpPr>
          <p:nvPr>
            <p:ph idx="1"/>
          </p:nvPr>
        </p:nvSpPr>
        <p:spPr>
          <a:xfrm>
            <a:off x="6101200" y="1600200"/>
            <a:ext cx="2585599" cy="4525963"/>
          </a:xfrm>
        </p:spPr>
        <p:txBody>
          <a:bodyPr>
            <a:normAutofit fontScale="62500" lnSpcReduction="20000"/>
          </a:bodyPr>
          <a:lstStyle/>
          <a:p>
            <a:r>
              <a:rPr lang="en-US" dirty="0" smtClean="0"/>
              <a:t>First predict accented tones using 3 rules</a:t>
            </a:r>
          </a:p>
          <a:p>
            <a:r>
              <a:rPr lang="en-US" dirty="0" smtClean="0"/>
              <a:t>Generate all clocks with period &lt; half length of pattern</a:t>
            </a:r>
          </a:p>
          <a:p>
            <a:r>
              <a:rPr lang="en-US" dirty="0" smtClean="0"/>
              <a:t>Every onset time is a multiple of 200ms</a:t>
            </a:r>
          </a:p>
          <a:p>
            <a:r>
              <a:rPr lang="en-US" dirty="0" smtClean="0"/>
              <a:t>Calculate degree of implication of each clock</a:t>
            </a:r>
          </a:p>
          <a:p>
            <a:r>
              <a:rPr lang="en-US" dirty="0" smtClean="0"/>
              <a:t>Strongest clock is one with fewest ticks coinciding with gaps or unaccented notes</a:t>
            </a:r>
          </a:p>
        </p:txBody>
      </p:sp>
      <p:pic>
        <p:nvPicPr>
          <p:cNvPr id="4" name="Picture 3"/>
          <p:cNvPicPr>
            <a:picLocks noChangeAspect="1"/>
          </p:cNvPicPr>
          <p:nvPr/>
        </p:nvPicPr>
        <p:blipFill>
          <a:blip r:embed="rId3"/>
          <a:stretch>
            <a:fillRect/>
          </a:stretch>
        </p:blipFill>
        <p:spPr>
          <a:xfrm>
            <a:off x="457200" y="1600200"/>
            <a:ext cx="5644001" cy="4143452"/>
          </a:xfrm>
          <a:prstGeom prst="rect">
            <a:avLst/>
          </a:prstGeom>
        </p:spPr>
      </p:pic>
      <p:pic>
        <p:nvPicPr>
          <p:cNvPr id="5" name="pecat1_with_drum.mid">
            <a:hlinkClick r:id="" action="ppaction://media"/>
          </p:cNvPr>
          <p:cNvPicPr>
            <a:picLocks noRot="1" noChangeAspect="1"/>
          </p:cNvPicPr>
          <p:nvPr>
            <a:audioFile r:link="rId1"/>
          </p:nvPr>
        </p:nvPicPr>
        <p:blipFill>
          <a:blip r:embed="rId4"/>
          <a:stretch>
            <a:fillRect/>
          </a:stretch>
        </p:blipFill>
        <p:spPr>
          <a:xfrm>
            <a:off x="457200" y="4243802"/>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77838"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2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A pattern that doesn’t strongly induce any clock</a:t>
            </a:r>
            <a:endParaRPr lang="en-US" dirty="0"/>
          </a:p>
        </p:txBody>
      </p:sp>
      <p:sp>
        <p:nvSpPr>
          <p:cNvPr id="3" name="Content Placeholder 2"/>
          <p:cNvSpPr>
            <a:spLocks noGrp="1"/>
          </p:cNvSpPr>
          <p:nvPr>
            <p:ph idx="1"/>
          </p:nvPr>
        </p:nvSpPr>
        <p:spPr>
          <a:xfrm>
            <a:off x="457200" y="3429000"/>
            <a:ext cx="8229600" cy="2697163"/>
          </a:xfrm>
        </p:spPr>
        <p:txBody>
          <a:bodyPr>
            <a:normAutofit lnSpcReduction="10000"/>
          </a:bodyPr>
          <a:lstStyle/>
          <a:p>
            <a:r>
              <a:rPr lang="en-US" dirty="0" smtClean="0"/>
              <a:t>Some rhythmic sequences do not induce any clock strongly because there is no clock for which many ticks coincide with accented notes</a:t>
            </a:r>
          </a:p>
          <a:p>
            <a:r>
              <a:rPr lang="en-US" dirty="0" smtClean="0"/>
              <a:t>Accents shown above beats</a:t>
            </a:r>
          </a:p>
          <a:p>
            <a:r>
              <a:rPr lang="en-US" dirty="0" smtClean="0"/>
              <a:t>Best clock shown by brackets below</a:t>
            </a:r>
            <a:endParaRPr lang="en-US" dirty="0"/>
          </a:p>
        </p:txBody>
      </p:sp>
      <p:pic>
        <p:nvPicPr>
          <p:cNvPr id="4" name="Picture 3"/>
          <p:cNvPicPr>
            <a:picLocks noChangeAspect="1"/>
          </p:cNvPicPr>
          <p:nvPr/>
        </p:nvPicPr>
        <p:blipFill>
          <a:blip r:embed="rId4"/>
          <a:stretch>
            <a:fillRect/>
          </a:stretch>
        </p:blipFill>
        <p:spPr>
          <a:xfrm>
            <a:off x="889000" y="1612900"/>
            <a:ext cx="7366000" cy="1816100"/>
          </a:xfrm>
          <a:prstGeom prst="rect">
            <a:avLst/>
          </a:prstGeom>
        </p:spPr>
      </p:pic>
      <p:pic>
        <p:nvPicPr>
          <p:cNvPr id="5" name="PECAT7.mid">
            <a:hlinkClick r:id="" action="ppaction://media"/>
          </p:cNvPr>
          <p:cNvPicPr>
            <a:picLocks noRot="1" noChangeAspect="1"/>
          </p:cNvPicPr>
          <p:nvPr>
            <a:audioFile r:link="rId1"/>
          </p:nvPr>
        </p:nvPicPr>
        <p:blipFill>
          <a:blip r:embed="rId5"/>
          <a:stretch>
            <a:fillRect/>
          </a:stretch>
        </p:blipFill>
        <p:spPr>
          <a:xfrm>
            <a:off x="207963" y="3624840"/>
            <a:ext cx="249237" cy="249237"/>
          </a:xfrm>
          <a:prstGeom prst="rect">
            <a:avLst/>
          </a:prstGeom>
        </p:spPr>
      </p:pic>
      <p:pic>
        <p:nvPicPr>
          <p:cNvPr id="6" name="PECAT7-with-drum.mid">
            <a:hlinkClick r:id="" action="ppaction://media"/>
          </p:cNvPr>
          <p:cNvPicPr>
            <a:picLocks noRot="1" noChangeAspect="1"/>
          </p:cNvPicPr>
          <p:nvPr>
            <a:audioFile r:link="rId2"/>
          </p:nvPr>
        </p:nvPicPr>
        <p:blipFill>
          <a:blip r:embed="rId5"/>
          <a:stretch>
            <a:fillRect/>
          </a:stretch>
        </p:blipFill>
        <p:spPr>
          <a:xfrm>
            <a:off x="207963" y="5541102"/>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51892"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51892" fill="hold"/>
                                        <p:tgtEl>
                                          <p:spTgt spid="6"/>
                                        </p:tgtEl>
                                      </p:cBhvr>
                                    </p:cmd>
                                  </p:childTnLst>
                                </p:cTn>
                              </p:par>
                            </p:childTnLst>
                          </p:cTn>
                        </p:par>
                      </p:childTnLst>
                    </p:cTn>
                  </p:par>
                </p:childTnLst>
              </p:cTn>
              <p:nextCondLst>
                <p:cond evt="onClick" delay="0">
                  <p:tgtEl>
                    <p:spTgt spid="6"/>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2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Povel</a:t>
            </a:r>
            <a:r>
              <a:rPr lang="en-US" dirty="0" smtClean="0"/>
              <a:t> and </a:t>
            </a:r>
            <a:r>
              <a:rPr lang="en-US" dirty="0" err="1" smtClean="0"/>
              <a:t>Essens</a:t>
            </a:r>
            <a:r>
              <a:rPr lang="en-US" dirty="0" smtClean="0"/>
              <a:t>’ first experiment</a:t>
            </a:r>
            <a:endParaRPr lang="en-US" dirty="0"/>
          </a:p>
        </p:txBody>
      </p:sp>
      <p:sp>
        <p:nvSpPr>
          <p:cNvPr id="3" name="Content Placeholder 2"/>
          <p:cNvSpPr>
            <a:spLocks noGrp="1"/>
          </p:cNvSpPr>
          <p:nvPr>
            <p:ph idx="1"/>
          </p:nvPr>
        </p:nvSpPr>
        <p:spPr>
          <a:xfrm>
            <a:off x="457200" y="1600200"/>
            <a:ext cx="8229600" cy="5006628"/>
          </a:xfrm>
        </p:spPr>
        <p:txBody>
          <a:bodyPr>
            <a:normAutofit fontScale="77500" lnSpcReduction="20000"/>
          </a:bodyPr>
          <a:lstStyle/>
          <a:p>
            <a:r>
              <a:rPr lang="en-US" dirty="0" smtClean="0"/>
              <a:t>Hypothesis: </a:t>
            </a:r>
            <a:r>
              <a:rPr lang="en-US" i="1" dirty="0"/>
              <a:t>P</a:t>
            </a:r>
            <a:r>
              <a:rPr lang="en-US" i="1" dirty="0" smtClean="0"/>
              <a:t>atterns that more strongly induce an internal clock are easier to learn and more accurately reproduced</a:t>
            </a:r>
          </a:p>
          <a:p>
            <a:r>
              <a:rPr lang="en-US" dirty="0" smtClean="0"/>
              <a:t>Subjects had to reproduce a pattern after listening to it as often as they liked</a:t>
            </a:r>
          </a:p>
          <a:p>
            <a:r>
              <a:rPr lang="en-US" dirty="0" smtClean="0"/>
              <a:t>Measured how many times subjects had to listen to a pattern and how accurately they reproduced it</a:t>
            </a:r>
          </a:p>
          <a:p>
            <a:r>
              <a:rPr lang="en-US" dirty="0" smtClean="0"/>
              <a:t>Significant correlation between strength of clock induction and ease with which patterns were learnt</a:t>
            </a:r>
          </a:p>
          <a:p>
            <a:r>
              <a:rPr lang="en-US" dirty="0" smtClean="0"/>
              <a:t>Found patterns not inducing any clock were the most difficult to learn</a:t>
            </a:r>
          </a:p>
          <a:p>
            <a:pPr lvl="1"/>
            <a:r>
              <a:rPr lang="en-US" dirty="0" smtClean="0"/>
              <a:t>These patterns were encoded </a:t>
            </a:r>
            <a:r>
              <a:rPr lang="en-US" i="1" dirty="0" err="1" smtClean="0"/>
              <a:t>figurally</a:t>
            </a:r>
            <a:endParaRPr lang="en-US" dirty="0" smtClean="0"/>
          </a:p>
          <a:p>
            <a:pPr lvl="2"/>
            <a:r>
              <a:rPr lang="en-US" dirty="0" smtClean="0"/>
              <a:t>Inter-beat intervals </a:t>
            </a:r>
            <a:r>
              <a:rPr lang="en-US" dirty="0" err="1" smtClean="0"/>
              <a:t>categorised</a:t>
            </a:r>
            <a:r>
              <a:rPr lang="en-US" dirty="0" smtClean="0"/>
              <a:t> simply as long or short</a:t>
            </a:r>
          </a:p>
          <a:p>
            <a:pPr lvl="1"/>
            <a:r>
              <a:rPr lang="en-US" dirty="0" smtClean="0"/>
              <a:t>Contrasts with </a:t>
            </a:r>
            <a:r>
              <a:rPr lang="en-US" i="1" dirty="0" smtClean="0"/>
              <a:t>durational </a:t>
            </a:r>
            <a:r>
              <a:rPr lang="en-US" dirty="0" smtClean="0"/>
              <a:t>coding which is where events are perceptually ‘attached’ to clock ticks</a:t>
            </a: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Povel</a:t>
            </a:r>
            <a:r>
              <a:rPr lang="en-US" dirty="0" smtClean="0"/>
              <a:t> and </a:t>
            </a:r>
            <a:r>
              <a:rPr lang="en-US" dirty="0" err="1" smtClean="0"/>
              <a:t>Essens</a:t>
            </a:r>
            <a:r>
              <a:rPr lang="en-US" dirty="0" smtClean="0"/>
              <a:t>’ second experiment</a:t>
            </a:r>
            <a:endParaRPr lang="en-US" dirty="0"/>
          </a:p>
        </p:txBody>
      </p:sp>
      <p:sp>
        <p:nvSpPr>
          <p:cNvPr id="3" name="Content Placeholder 2"/>
          <p:cNvSpPr>
            <a:spLocks noGrp="1"/>
          </p:cNvSpPr>
          <p:nvPr>
            <p:ph idx="1"/>
          </p:nvPr>
        </p:nvSpPr>
        <p:spPr/>
        <p:txBody>
          <a:bodyPr/>
          <a:lstStyle/>
          <a:p>
            <a:r>
              <a:rPr lang="en-US" dirty="0" smtClean="0"/>
              <a:t>Subjects had to reproduce pattern after hearing it accompanied by a bass tone on the ticks of the strongest clock</a:t>
            </a:r>
          </a:p>
          <a:p>
            <a:r>
              <a:rPr lang="en-US" dirty="0" smtClean="0"/>
              <a:t>Addition of bass tone on clock tick aided learning and reproduction</a:t>
            </a:r>
          </a:p>
          <a:p>
            <a:r>
              <a:rPr lang="en-US" dirty="0" smtClean="0"/>
              <a:t>Suggests that rhythm is encoded cognitively in terms of a clock</a:t>
            </a:r>
            <a:endParaRPr lang="en-US" dirty="0"/>
          </a:p>
        </p:txBody>
      </p:sp>
      <p:pic>
        <p:nvPicPr>
          <p:cNvPr id="4" name="pilotexp3_4.mid">
            <a:hlinkClick r:id="" action="ppaction://media"/>
          </p:cNvPr>
          <p:cNvPicPr>
            <a:picLocks noRot="1" noChangeAspect="1"/>
          </p:cNvPicPr>
          <p:nvPr>
            <a:audioFile r:link="rId1"/>
          </p:nvPr>
        </p:nvPicPr>
        <p:blipFill>
          <a:blip r:embed="rId3"/>
          <a:stretch>
            <a:fillRect/>
          </a:stretch>
        </p:blipFill>
        <p:spPr>
          <a:xfrm>
            <a:off x="207963" y="1840514"/>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5000"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2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Povel</a:t>
            </a:r>
            <a:r>
              <a:rPr lang="en-US" dirty="0" smtClean="0"/>
              <a:t> and </a:t>
            </a:r>
            <a:r>
              <a:rPr lang="en-US" dirty="0" err="1" smtClean="0"/>
              <a:t>Essens</a:t>
            </a:r>
            <a:r>
              <a:rPr lang="en-US" dirty="0" smtClean="0"/>
              <a:t>’ third experiment</a:t>
            </a:r>
            <a:endParaRPr lang="en-US" dirty="0"/>
          </a:p>
        </p:txBody>
      </p:sp>
      <p:sp>
        <p:nvSpPr>
          <p:cNvPr id="3" name="Content Placeholder 2"/>
          <p:cNvSpPr>
            <a:spLocks noGrp="1"/>
          </p:cNvSpPr>
          <p:nvPr>
            <p:ph idx="1"/>
          </p:nvPr>
        </p:nvSpPr>
        <p:spPr>
          <a:xfrm>
            <a:off x="457200" y="3681177"/>
            <a:ext cx="8229600" cy="2444986"/>
          </a:xfrm>
        </p:spPr>
        <p:txBody>
          <a:bodyPr/>
          <a:lstStyle/>
          <a:p>
            <a:r>
              <a:rPr lang="en-US" dirty="0" smtClean="0"/>
              <a:t>Listen to the two sequences above and decide whether or not the upper parts are the same</a:t>
            </a:r>
            <a:endParaRPr lang="en-US" dirty="0"/>
          </a:p>
        </p:txBody>
      </p:sp>
      <p:pic>
        <p:nvPicPr>
          <p:cNvPr id="4" name="pilotexp3_3.mid">
            <a:hlinkClick r:id="" action="ppaction://media"/>
          </p:cNvPr>
          <p:cNvPicPr>
            <a:picLocks noRot="1" noChangeAspect="1"/>
          </p:cNvPicPr>
          <p:nvPr>
            <a:audioFile r:link="rId1"/>
          </p:nvPr>
        </p:nvPicPr>
        <p:blipFill>
          <a:blip r:embed="rId4"/>
          <a:stretch>
            <a:fillRect/>
          </a:stretch>
        </p:blipFill>
        <p:spPr>
          <a:xfrm>
            <a:off x="1840927" y="1720027"/>
            <a:ext cx="972612" cy="972612"/>
          </a:xfrm>
          <a:prstGeom prst="rect">
            <a:avLst/>
          </a:prstGeom>
        </p:spPr>
      </p:pic>
      <p:pic>
        <p:nvPicPr>
          <p:cNvPr id="5" name="pilotexp3_4.mid">
            <a:hlinkClick r:id="" action="ppaction://media"/>
          </p:cNvPr>
          <p:cNvPicPr>
            <a:picLocks noRot="1" noChangeAspect="1"/>
          </p:cNvPicPr>
          <p:nvPr>
            <a:audioFile r:link="rId2"/>
          </p:nvPr>
        </p:nvPicPr>
        <p:blipFill>
          <a:blip r:embed="rId4"/>
          <a:stretch>
            <a:fillRect/>
          </a:stretch>
        </p:blipFill>
        <p:spPr>
          <a:xfrm>
            <a:off x="6189785" y="1720027"/>
            <a:ext cx="972611" cy="972611"/>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5000"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seq concurrent="1" nextAc="seek">
              <p:cTn id="8" restart="whenNotActive" fill="hold" evtFilter="cancelBubble" nodeType="interactiveSeq">
                <p:stCondLst>
                  <p:cond evt="onClick" delay="0">
                    <p:tgtEl>
                      <p:spTgt spid="5"/>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15000" fill="hold"/>
                                        <p:tgtEl>
                                          <p:spTgt spid="5"/>
                                        </p:tgtEl>
                                      </p:cBhvr>
                                    </p:cmd>
                                  </p:childTnLst>
                                </p:cTn>
                              </p:par>
                            </p:childTnLst>
                          </p:cTn>
                        </p:par>
                      </p:childTnLst>
                    </p:cTn>
                  </p:par>
                </p:childTnLst>
              </p:cTn>
              <p:nextCondLst>
                <p:cond evt="onClick" delay="0">
                  <p:tgtEl>
                    <p:spTgt spid="5"/>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childTnLst>
        </p:cTn>
      </p:par>
    </p:tnLst>
  </p:timing>
</p:sld>
</file>

<file path=ppt/slides/slide2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Povel</a:t>
            </a:r>
            <a:r>
              <a:rPr lang="en-US" dirty="0" smtClean="0"/>
              <a:t> and </a:t>
            </a:r>
            <a:r>
              <a:rPr lang="en-US" dirty="0" err="1" smtClean="0"/>
              <a:t>Essens</a:t>
            </a:r>
            <a:r>
              <a:rPr lang="en-US" dirty="0" smtClean="0"/>
              <a:t>’ third experiment</a:t>
            </a:r>
            <a:endParaRPr lang="en-US" dirty="0"/>
          </a:p>
        </p:txBody>
      </p:sp>
      <p:sp>
        <p:nvSpPr>
          <p:cNvPr id="3" name="Content Placeholder 2"/>
          <p:cNvSpPr>
            <a:spLocks noGrp="1"/>
          </p:cNvSpPr>
          <p:nvPr>
            <p:ph idx="1"/>
          </p:nvPr>
        </p:nvSpPr>
        <p:spPr>
          <a:xfrm>
            <a:off x="457200" y="3144838"/>
            <a:ext cx="8229600" cy="2981325"/>
          </a:xfrm>
        </p:spPr>
        <p:txBody>
          <a:bodyPr/>
          <a:lstStyle/>
          <a:p>
            <a:r>
              <a:rPr lang="en-US" dirty="0" smtClean="0"/>
              <a:t>9 out of 10 people unable to recognize that the upper parts are the same when the bass clock is different</a:t>
            </a:r>
          </a:p>
          <a:p>
            <a:r>
              <a:rPr lang="en-US" dirty="0" smtClean="0"/>
              <a:t>Suggests that way that </a:t>
            </a:r>
            <a:r>
              <a:rPr lang="en-US" dirty="0" err="1" smtClean="0"/>
              <a:t>seqence</a:t>
            </a:r>
            <a:r>
              <a:rPr lang="en-US" dirty="0" smtClean="0"/>
              <a:t> is encoded depends on clock that is induced</a:t>
            </a:r>
            <a:endParaRPr lang="en-US" dirty="0"/>
          </a:p>
        </p:txBody>
      </p:sp>
      <p:pic>
        <p:nvPicPr>
          <p:cNvPr id="4" name="Picture 3"/>
          <p:cNvPicPr>
            <a:picLocks noChangeAspect="1"/>
          </p:cNvPicPr>
          <p:nvPr/>
        </p:nvPicPr>
        <p:blipFill>
          <a:blip r:embed="rId2"/>
          <a:stretch>
            <a:fillRect/>
          </a:stretch>
        </p:blipFill>
        <p:spPr>
          <a:xfrm>
            <a:off x="1828800" y="1417638"/>
            <a:ext cx="5486400" cy="1727200"/>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98838"/>
          </a:xfrm>
        </p:spPr>
        <p:txBody>
          <a:bodyPr>
            <a:normAutofit/>
          </a:bodyPr>
          <a:lstStyle/>
          <a:p>
            <a:r>
              <a:rPr lang="en-US" sz="3600" dirty="0" err="1" smtClean="0"/>
              <a:t>Povel</a:t>
            </a:r>
            <a:r>
              <a:rPr lang="en-US" sz="3600" dirty="0" smtClean="0"/>
              <a:t> and </a:t>
            </a:r>
            <a:r>
              <a:rPr lang="en-US" sz="3600" dirty="0" err="1" smtClean="0"/>
              <a:t>Essens</a:t>
            </a:r>
            <a:r>
              <a:rPr lang="en-US" sz="3600" dirty="0" smtClean="0"/>
              <a:t>’ (1985) encoding system</a:t>
            </a:r>
            <a:endParaRPr lang="en-US" sz="3600" dirty="0"/>
          </a:p>
        </p:txBody>
      </p:sp>
      <p:sp>
        <p:nvSpPr>
          <p:cNvPr id="3" name="Content Placeholder 2"/>
          <p:cNvSpPr>
            <a:spLocks noGrp="1"/>
          </p:cNvSpPr>
          <p:nvPr>
            <p:ph idx="1"/>
          </p:nvPr>
        </p:nvSpPr>
        <p:spPr>
          <a:xfrm>
            <a:off x="457200" y="2631702"/>
            <a:ext cx="8229600" cy="4007276"/>
          </a:xfrm>
        </p:spPr>
        <p:txBody>
          <a:bodyPr>
            <a:normAutofit fontScale="77500" lnSpcReduction="20000"/>
          </a:bodyPr>
          <a:lstStyle/>
          <a:p>
            <a:r>
              <a:rPr lang="en-US" dirty="0" err="1" smtClean="0"/>
              <a:t>Povel</a:t>
            </a:r>
            <a:r>
              <a:rPr lang="en-US" dirty="0" smtClean="0"/>
              <a:t> and </a:t>
            </a:r>
            <a:r>
              <a:rPr lang="en-US" dirty="0" err="1" smtClean="0"/>
              <a:t>Essens</a:t>
            </a:r>
            <a:r>
              <a:rPr lang="en-US" dirty="0" smtClean="0"/>
              <a:t> propose an encoding system</a:t>
            </a:r>
          </a:p>
          <a:p>
            <a:pPr marL="971550" lvl="1" indent="-514350">
              <a:buFont typeface="+mj-lt"/>
              <a:buAutoNum type="arabicPeriod"/>
            </a:pPr>
            <a:r>
              <a:rPr lang="en-US" dirty="0" smtClean="0"/>
              <a:t>If a clock unit is subdivided into equal parts, then encoded as </a:t>
            </a:r>
            <a:r>
              <a:rPr lang="en-US" i="1" dirty="0" err="1" smtClean="0"/>
              <a:t>S</a:t>
            </a:r>
            <a:r>
              <a:rPr lang="en-US" i="1" baseline="-25000" dirty="0" err="1" smtClean="0"/>
              <a:t>n</a:t>
            </a:r>
            <a:r>
              <a:rPr lang="en-US" dirty="0" smtClean="0"/>
              <a:t> where </a:t>
            </a:r>
            <a:r>
              <a:rPr lang="en-US" i="1" dirty="0" err="1" smtClean="0"/>
              <a:t>n</a:t>
            </a:r>
            <a:r>
              <a:rPr lang="en-US" dirty="0" smtClean="0"/>
              <a:t> is the number of parts</a:t>
            </a:r>
          </a:p>
          <a:p>
            <a:pPr marL="971550" lvl="1" indent="-514350">
              <a:buFont typeface="+mj-lt"/>
              <a:buAutoNum type="arabicPeriod"/>
            </a:pPr>
            <a:r>
              <a:rPr lang="en-US" dirty="0" smtClean="0"/>
              <a:t>An empty clock unit is encoded as </a:t>
            </a:r>
            <a:r>
              <a:rPr lang="en-US" i="1" dirty="0" smtClean="0"/>
              <a:t>E</a:t>
            </a:r>
            <a:endParaRPr lang="en-US" dirty="0" smtClean="0"/>
          </a:p>
          <a:p>
            <a:pPr marL="971550" lvl="1" indent="-514350">
              <a:buFont typeface="+mj-lt"/>
              <a:buAutoNum type="arabicPeriod"/>
            </a:pPr>
            <a:r>
              <a:rPr lang="en-US" dirty="0" smtClean="0"/>
              <a:t>Unequally divided clock tick encoded as ratio of lengths of parts</a:t>
            </a:r>
          </a:p>
          <a:p>
            <a:r>
              <a:rPr lang="en-US" dirty="0" smtClean="0"/>
              <a:t>Diagram shows how same sequence encoded using different clocks</a:t>
            </a:r>
          </a:p>
          <a:p>
            <a:pPr lvl="1"/>
            <a:r>
              <a:rPr lang="en-US" dirty="0" smtClean="0"/>
              <a:t>More efficient encoding with 3-clock than 4-clock</a:t>
            </a:r>
          </a:p>
          <a:p>
            <a:r>
              <a:rPr lang="en-US" dirty="0" smtClean="0"/>
              <a:t>Hypothesize that sequence sounds simpler when accompanied by clock that allows for shorter encoding</a:t>
            </a:r>
          </a:p>
          <a:p>
            <a:pPr lvl="1"/>
            <a:r>
              <a:rPr lang="en-US" dirty="0" smtClean="0"/>
              <a:t>Results of </a:t>
            </a:r>
            <a:r>
              <a:rPr lang="en-US" dirty="0" err="1" smtClean="0"/>
              <a:t>P&amp;E’s</a:t>
            </a:r>
            <a:r>
              <a:rPr lang="en-US" dirty="0" smtClean="0"/>
              <a:t> third experiment support this</a:t>
            </a:r>
          </a:p>
          <a:p>
            <a:pPr marL="571500" indent="-514350">
              <a:buNone/>
            </a:pPr>
            <a:endParaRPr lang="en-US" dirty="0" smtClean="0"/>
          </a:p>
        </p:txBody>
      </p:sp>
      <p:pic>
        <p:nvPicPr>
          <p:cNvPr id="4" name="Picture 3"/>
          <p:cNvPicPr>
            <a:picLocks noChangeAspect="1"/>
          </p:cNvPicPr>
          <p:nvPr/>
        </p:nvPicPr>
        <p:blipFill>
          <a:blip r:embed="rId2"/>
          <a:stretch>
            <a:fillRect/>
          </a:stretch>
        </p:blipFill>
        <p:spPr>
          <a:xfrm>
            <a:off x="1572762" y="1173476"/>
            <a:ext cx="5980840" cy="1458226"/>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Temperley’s</a:t>
            </a:r>
            <a:r>
              <a:rPr lang="en-US" dirty="0" smtClean="0"/>
              <a:t> (2001) theory of metrical structure</a:t>
            </a:r>
            <a:endParaRPr lang="en-US" dirty="0"/>
          </a:p>
        </p:txBody>
      </p:sp>
      <p:sp>
        <p:nvSpPr>
          <p:cNvPr id="3" name="Content Placeholder 2"/>
          <p:cNvSpPr>
            <a:spLocks noGrp="1"/>
          </p:cNvSpPr>
          <p:nvPr>
            <p:ph idx="1"/>
          </p:nvPr>
        </p:nvSpPr>
        <p:spPr>
          <a:xfrm>
            <a:off x="2844800" y="1600200"/>
            <a:ext cx="5842000" cy="4525963"/>
          </a:xfrm>
        </p:spPr>
        <p:txBody>
          <a:bodyPr>
            <a:normAutofit fontScale="77500" lnSpcReduction="20000"/>
          </a:bodyPr>
          <a:lstStyle/>
          <a:p>
            <a:r>
              <a:rPr lang="en-US" dirty="0" smtClean="0"/>
              <a:t>Most rules borrowed from GTTM </a:t>
            </a:r>
            <a:r>
              <a:rPr lang="en-US" dirty="0" err="1" smtClean="0"/>
              <a:t>metre</a:t>
            </a:r>
            <a:r>
              <a:rPr lang="en-US" dirty="0" smtClean="0"/>
              <a:t> module (see left)</a:t>
            </a:r>
          </a:p>
          <a:p>
            <a:r>
              <a:rPr lang="en-US" dirty="0" err="1" smtClean="0"/>
              <a:t>Temperley’s</a:t>
            </a:r>
            <a:r>
              <a:rPr lang="en-US" dirty="0" smtClean="0"/>
              <a:t> model can process performed, polyphonic music</a:t>
            </a:r>
          </a:p>
          <a:p>
            <a:r>
              <a:rPr lang="en-US" dirty="0" err="1" smtClean="0"/>
              <a:t>Temperley</a:t>
            </a:r>
            <a:r>
              <a:rPr lang="en-US" dirty="0" smtClean="0"/>
              <a:t> converts </a:t>
            </a:r>
            <a:r>
              <a:rPr lang="en-US" dirty="0" err="1" smtClean="0"/>
              <a:t>L&amp;J’s</a:t>
            </a:r>
            <a:r>
              <a:rPr lang="en-US" dirty="0" smtClean="0"/>
              <a:t> MWFR 4 into a preference rule (</a:t>
            </a:r>
            <a:r>
              <a:rPr lang="en-US" dirty="0" err="1" smtClean="0"/>
              <a:t>Temperley’s</a:t>
            </a:r>
            <a:r>
              <a:rPr lang="en-US" dirty="0" smtClean="0"/>
              <a:t> MPR 3)</a:t>
            </a:r>
          </a:p>
          <a:p>
            <a:pPr lvl="1"/>
            <a:r>
              <a:rPr lang="en-US" dirty="0" smtClean="0"/>
              <a:t>beats should be “maximally evenly spaced”</a:t>
            </a:r>
          </a:p>
          <a:p>
            <a:r>
              <a:rPr lang="en-US" dirty="0" smtClean="0"/>
              <a:t>Only rules 1-5 implemented in </a:t>
            </a:r>
            <a:r>
              <a:rPr lang="en-US" dirty="0" err="1" smtClean="0"/>
              <a:t>Melisma</a:t>
            </a:r>
            <a:r>
              <a:rPr lang="en-US" dirty="0" smtClean="0"/>
              <a:t> program</a:t>
            </a:r>
          </a:p>
          <a:p>
            <a:r>
              <a:rPr lang="en-US" dirty="0" smtClean="0"/>
              <a:t>Predicted correct </a:t>
            </a:r>
            <a:r>
              <a:rPr lang="en-US" dirty="0" err="1" smtClean="0"/>
              <a:t>tactus</a:t>
            </a:r>
            <a:r>
              <a:rPr lang="en-US" dirty="0" smtClean="0"/>
              <a:t> in 85% of performed cases and 90% of quantized cases in small corpus of 46 excerpts from </a:t>
            </a:r>
            <a:r>
              <a:rPr lang="en-US" dirty="0" err="1" smtClean="0"/>
              <a:t>Kostka</a:t>
            </a:r>
            <a:r>
              <a:rPr lang="en-US" dirty="0" smtClean="0"/>
              <a:t> and Payne (1995a, 1995b)</a:t>
            </a:r>
            <a:endParaRPr lang="en-US" dirty="0"/>
          </a:p>
        </p:txBody>
      </p:sp>
      <p:pic>
        <p:nvPicPr>
          <p:cNvPr id="4" name="Picture 3"/>
          <p:cNvPicPr>
            <a:picLocks noChangeAspect="1"/>
          </p:cNvPicPr>
          <p:nvPr/>
        </p:nvPicPr>
        <p:blipFill>
          <a:blip r:embed="rId2"/>
          <a:stretch>
            <a:fillRect/>
          </a:stretch>
        </p:blipFill>
        <p:spPr>
          <a:xfrm>
            <a:off x="457200" y="1600200"/>
            <a:ext cx="2387600" cy="3746500"/>
          </a:xfrm>
          <a:prstGeom prst="rect">
            <a:avLst/>
          </a:prstGeom>
        </p:spPr>
      </p:pic>
      <p:sp>
        <p:nvSpPr>
          <p:cNvPr id="5" name="TextBox 4"/>
          <p:cNvSpPr txBox="1"/>
          <p:nvPr/>
        </p:nvSpPr>
        <p:spPr>
          <a:xfrm>
            <a:off x="457200" y="5346700"/>
            <a:ext cx="2387600" cy="369332"/>
          </a:xfrm>
          <a:prstGeom prst="rect">
            <a:avLst/>
          </a:prstGeom>
          <a:noFill/>
        </p:spPr>
        <p:txBody>
          <a:bodyPr wrap="square" rtlCol="0">
            <a:spAutoFit/>
          </a:bodyPr>
          <a:lstStyle/>
          <a:p>
            <a:r>
              <a:rPr lang="en-US" dirty="0" smtClean="0"/>
              <a:t>See Meredith (2002)</a:t>
            </a:r>
            <a:endParaRPr lang="en-US" dirty="0"/>
          </a:p>
        </p:txBody>
      </p:sp>
    </p:spTree>
  </p:cSld>
  <p:clrMapOvr>
    <a:masterClrMapping/>
  </p:clrMapOvr>
</p:sld>
</file>

<file path=ppt/slides/slide2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References</a:t>
            </a:r>
            <a:endParaRPr lang="en-US" dirty="0"/>
          </a:p>
        </p:txBody>
      </p:sp>
      <p:sp>
        <p:nvSpPr>
          <p:cNvPr id="3" name="Content Placeholder 2"/>
          <p:cNvSpPr>
            <a:spLocks noGrp="1"/>
          </p:cNvSpPr>
          <p:nvPr>
            <p:ph idx="1"/>
          </p:nvPr>
        </p:nvSpPr>
        <p:spPr/>
        <p:txBody>
          <a:bodyPr>
            <a:normAutofit fontScale="62500" lnSpcReduction="20000"/>
          </a:bodyPr>
          <a:lstStyle/>
          <a:p>
            <a:r>
              <a:rPr lang="en-US" dirty="0" err="1" smtClean="0"/>
              <a:t>Hamanaka</a:t>
            </a:r>
            <a:r>
              <a:rPr lang="en-US" dirty="0" smtClean="0"/>
              <a:t>, M., Hirata, K. &amp; </a:t>
            </a:r>
            <a:r>
              <a:rPr lang="en-US" dirty="0" err="1" smtClean="0"/>
              <a:t>Tojo</a:t>
            </a:r>
            <a:r>
              <a:rPr lang="en-US" dirty="0" smtClean="0"/>
              <a:t>, S. (2005). ATTA: Automatic time-span tree analyzer based on extended GTTM. </a:t>
            </a:r>
            <a:r>
              <a:rPr lang="en-US" i="1" dirty="0" smtClean="0"/>
              <a:t>Proceedings of the Sixth International Conference on Music Information Retrieval (ISMIR 2005)</a:t>
            </a:r>
            <a:r>
              <a:rPr lang="en-US" dirty="0" smtClean="0"/>
              <a:t>, London. pp. 358—365. </a:t>
            </a:r>
            <a:r>
              <a:rPr lang="en-US" dirty="0" smtClean="0">
                <a:hlinkClick r:id="rId2"/>
              </a:rPr>
              <a:t>http://ismir2005.ismir.net/proceedings/1015.pdf</a:t>
            </a:r>
            <a:endParaRPr lang="en-US" dirty="0" smtClean="0"/>
          </a:p>
          <a:p>
            <a:r>
              <a:rPr lang="en-US" dirty="0" err="1" smtClean="0"/>
              <a:t>Kostka</a:t>
            </a:r>
            <a:r>
              <a:rPr lang="en-US" dirty="0" smtClean="0"/>
              <a:t>, S. &amp; Payne, D. (1995a). </a:t>
            </a:r>
            <a:r>
              <a:rPr lang="en-US" i="1" dirty="0" smtClean="0"/>
              <a:t>Tonal Harmony</a:t>
            </a:r>
            <a:r>
              <a:rPr lang="en-US" dirty="0" smtClean="0"/>
              <a:t>. New York: McGraw-Hill.</a:t>
            </a:r>
          </a:p>
          <a:p>
            <a:r>
              <a:rPr lang="en-US" dirty="0" err="1" smtClean="0"/>
              <a:t>Kostka</a:t>
            </a:r>
            <a:r>
              <a:rPr lang="en-US" dirty="0" smtClean="0"/>
              <a:t>, S. &amp; Payne, D. (1995b). Workbook for Tonal Harmony. New York: McGraw-Hill.</a:t>
            </a:r>
          </a:p>
          <a:p>
            <a:r>
              <a:rPr lang="en-GB" dirty="0" err="1" smtClean="0"/>
              <a:t>Lerdahl</a:t>
            </a:r>
            <a:r>
              <a:rPr lang="en-GB" dirty="0" smtClean="0"/>
              <a:t>, F. and </a:t>
            </a:r>
            <a:r>
              <a:rPr lang="en-GB" dirty="0" err="1" smtClean="0"/>
              <a:t>Jackendoff</a:t>
            </a:r>
            <a:r>
              <a:rPr lang="en-GB" dirty="0" smtClean="0"/>
              <a:t>, R. (1983). </a:t>
            </a:r>
            <a:r>
              <a:rPr lang="en-GB" i="1" dirty="0" smtClean="0"/>
              <a:t>A Generative Theory of Tonal Music.</a:t>
            </a:r>
            <a:r>
              <a:rPr lang="en-GB" dirty="0" smtClean="0"/>
              <a:t> MIT Press, Cambridge, MA.</a:t>
            </a:r>
            <a:endParaRPr lang="en-US" dirty="0" smtClean="0"/>
          </a:p>
          <a:p>
            <a:r>
              <a:rPr lang="en-GB" dirty="0" smtClean="0"/>
              <a:t>Meredith, D. (2002). Review of David </a:t>
            </a:r>
            <a:r>
              <a:rPr lang="en-GB" dirty="0" err="1" smtClean="0"/>
              <a:t>Temperley’s</a:t>
            </a:r>
            <a:r>
              <a:rPr lang="en-GB" dirty="0" smtClean="0"/>
              <a:t> </a:t>
            </a:r>
            <a:r>
              <a:rPr lang="en-GB" i="1" dirty="0" smtClean="0"/>
              <a:t>The Cognition of Basic Musical Structures </a:t>
            </a:r>
            <a:r>
              <a:rPr lang="en-GB" dirty="0" smtClean="0"/>
              <a:t>(Cambridge, MA: MIT Press, 2001). </a:t>
            </a:r>
            <a:r>
              <a:rPr lang="en-GB" i="1" dirty="0" err="1" smtClean="0"/>
              <a:t>Musicae</a:t>
            </a:r>
            <a:r>
              <a:rPr lang="en-GB" i="1" dirty="0" smtClean="0"/>
              <a:t> Scientiae</a:t>
            </a:r>
            <a:r>
              <a:rPr lang="en-GB" dirty="0" smtClean="0"/>
              <a:t>, Vol.6, No.2, pp. 287-302.</a:t>
            </a:r>
            <a:endParaRPr lang="en-US" dirty="0" smtClean="0"/>
          </a:p>
          <a:p>
            <a:r>
              <a:rPr lang="en-US" dirty="0" err="1" smtClean="0"/>
              <a:t>Povel</a:t>
            </a:r>
            <a:r>
              <a:rPr lang="en-US" dirty="0" smtClean="0"/>
              <a:t>, D.-J. and </a:t>
            </a:r>
            <a:r>
              <a:rPr lang="en-US" dirty="0" err="1" smtClean="0"/>
              <a:t>Essens</a:t>
            </a:r>
            <a:r>
              <a:rPr lang="en-US" dirty="0" smtClean="0"/>
              <a:t>, P. (1985). Perception of temporal patterns. </a:t>
            </a:r>
            <a:r>
              <a:rPr lang="en-US" i="1" dirty="0" smtClean="0"/>
              <a:t>Music Perception</a:t>
            </a:r>
            <a:r>
              <a:rPr lang="en-US" dirty="0" smtClean="0"/>
              <a:t>, Vol.2, pp. 411–440.</a:t>
            </a:r>
          </a:p>
          <a:p>
            <a:r>
              <a:rPr lang="en-GB" dirty="0" err="1" smtClean="0"/>
              <a:t>Temperley</a:t>
            </a:r>
            <a:r>
              <a:rPr lang="en-GB" dirty="0" smtClean="0"/>
              <a:t>, D. (2001). </a:t>
            </a:r>
            <a:r>
              <a:rPr lang="en-GB" i="1" dirty="0" smtClean="0"/>
              <a:t>The Cognition of Basic Musical Structures. </a:t>
            </a:r>
            <a:r>
              <a:rPr lang="en-GB" dirty="0" smtClean="0"/>
              <a:t>MIT Press, Cambridge, MA.</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little experiment</a:t>
            </a:r>
            <a:endParaRPr lang="en-US" dirty="0"/>
          </a:p>
        </p:txBody>
      </p:sp>
      <p:sp>
        <p:nvSpPr>
          <p:cNvPr id="3" name="Content Placeholder 2"/>
          <p:cNvSpPr>
            <a:spLocks noGrp="1"/>
          </p:cNvSpPr>
          <p:nvPr>
            <p:ph idx="1"/>
          </p:nvPr>
        </p:nvSpPr>
        <p:spPr/>
        <p:txBody>
          <a:bodyPr/>
          <a:lstStyle/>
          <a:p>
            <a:r>
              <a:rPr lang="en-US" dirty="0" smtClean="0"/>
              <a:t>Listen to the melody and tap in time to it</a:t>
            </a:r>
          </a:p>
          <a:p>
            <a:pPr lvl="1"/>
            <a:r>
              <a:rPr lang="en-US" dirty="0" smtClean="0"/>
              <a:t>Try to do it so that your </a:t>
            </a:r>
            <a:r>
              <a:rPr lang="en-US" dirty="0" err="1" smtClean="0"/>
              <a:t>neighbour</a:t>
            </a:r>
            <a:r>
              <a:rPr lang="en-US" dirty="0" smtClean="0"/>
              <a:t> can’t see or hear what you’re doing!</a:t>
            </a:r>
          </a:p>
          <a:p>
            <a:pPr lvl="1"/>
            <a:r>
              <a:rPr lang="en-US" dirty="0" smtClean="0"/>
              <a:t>Tap with a regular beat, so that the taps are </a:t>
            </a:r>
            <a:r>
              <a:rPr lang="en-US" i="1" dirty="0" smtClean="0"/>
              <a:t>isochronous</a:t>
            </a:r>
            <a:r>
              <a:rPr lang="en-US" dirty="0" smtClean="0"/>
              <a:t> (equal periods between taps)</a:t>
            </a:r>
          </a:p>
          <a:p>
            <a:pPr lvl="1"/>
            <a:r>
              <a:rPr lang="en-US" dirty="0" smtClean="0"/>
              <a:t>On the third repetition of the melody, note whether you are tapping faster, slower or at the same rate as the drum and whether you are tapping in the same places as the drum</a:t>
            </a:r>
            <a:endParaRPr lang="en-US" dirty="0"/>
          </a:p>
        </p:txBody>
      </p:sp>
      <p:pic>
        <p:nvPicPr>
          <p:cNvPr id="4" name="metre_tactus.mid">
            <a:hlinkClick r:id="" action="ppaction://media"/>
          </p:cNvPr>
          <p:cNvPicPr>
            <a:picLocks noRot="1" noChangeAspect="1"/>
          </p:cNvPicPr>
          <p:nvPr>
            <a:audioFile r:link="rId1"/>
          </p:nvPr>
        </p:nvPicPr>
        <p:blipFill>
          <a:blip r:embed="rId3"/>
          <a:stretch>
            <a:fillRect/>
          </a:stretch>
        </p:blipFill>
        <p:spPr>
          <a:xfrm>
            <a:off x="1117339" y="795638"/>
            <a:ext cx="249237" cy="249237"/>
          </a:xfrm>
          <a:prstGeom prst="rect">
            <a:avLst/>
          </a:prstGeom>
        </p:spPr>
      </p:pic>
    </p:spTree>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4"/>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32500" fill="hold"/>
                                        <p:tgtEl>
                                          <p:spTgt spid="4"/>
                                        </p:tgtEl>
                                      </p:cBhvr>
                                    </p:cmd>
                                  </p:childTnLst>
                                </p:cTn>
                              </p:par>
                            </p:childTnLst>
                          </p:cTn>
                        </p:par>
                      </p:childTnLst>
                    </p:cTn>
                  </p:par>
                </p:childTnLst>
              </p:cTn>
              <p:nextCondLst>
                <p:cond evt="onClick" delay="0">
                  <p:tgtEl>
                    <p:spTgt spid="4"/>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4"/>
                </p:tgtEl>
              </p:cMediaNode>
            </p:audio>
          </p:childTnLst>
        </p:cTn>
      </p:par>
    </p:tnLst>
  </p:timing>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more little experiments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Now do the same thing again but tap in a way that is a little too fast for comfort, </a:t>
            </a:r>
            <a:r>
              <a:rPr lang="en-US" i="1" dirty="0" smtClean="0"/>
              <a:t>but still in time with the music</a:t>
            </a:r>
          </a:p>
          <a:p>
            <a:pPr lvl="1"/>
            <a:r>
              <a:rPr lang="en-US" dirty="0" smtClean="0"/>
              <a:t>again compare the drumbeats in the third repetition with the points at which you tap</a:t>
            </a:r>
          </a:p>
          <a:p>
            <a:endParaRPr lang="en-US" dirty="0" smtClean="0"/>
          </a:p>
          <a:p>
            <a:r>
              <a:rPr lang="en-US" dirty="0" smtClean="0"/>
              <a:t>Now do the same thing, but tap in a way that is a little too slow for comfort, </a:t>
            </a:r>
            <a:r>
              <a:rPr lang="en-US" i="1" dirty="0" smtClean="0"/>
              <a:t>but still in time with the music</a:t>
            </a:r>
          </a:p>
          <a:p>
            <a:pPr lvl="1"/>
            <a:r>
              <a:rPr lang="en-US" dirty="0" smtClean="0"/>
              <a:t>again compare with the drumbeats in the third repetition with the points at which you tap</a:t>
            </a:r>
            <a:endParaRPr lang="en-US" dirty="0"/>
          </a:p>
        </p:txBody>
      </p:sp>
      <p:pic>
        <p:nvPicPr>
          <p:cNvPr id="5" name="metre_subtactus.mid">
            <a:hlinkClick r:id="" action="ppaction://media"/>
          </p:cNvPr>
          <p:cNvPicPr>
            <a:picLocks noRot="1" noChangeAspect="1"/>
          </p:cNvPicPr>
          <p:nvPr>
            <a:audioFile r:link="rId1"/>
          </p:nvPr>
        </p:nvPicPr>
        <p:blipFill>
          <a:blip r:embed="rId4"/>
          <a:stretch>
            <a:fillRect/>
          </a:stretch>
        </p:blipFill>
        <p:spPr>
          <a:xfrm>
            <a:off x="457200" y="2387064"/>
            <a:ext cx="249237" cy="249237"/>
          </a:xfrm>
          <a:prstGeom prst="rect">
            <a:avLst/>
          </a:prstGeom>
        </p:spPr>
      </p:pic>
      <p:pic>
        <p:nvPicPr>
          <p:cNvPr id="6" name="metre_supertactus.mid">
            <a:hlinkClick r:id="" action="ppaction://media"/>
          </p:cNvPr>
          <p:cNvPicPr>
            <a:picLocks noRot="1" noChangeAspect="1"/>
          </p:cNvPicPr>
          <p:nvPr>
            <a:audioFile r:link="rId2"/>
          </p:nvPr>
        </p:nvPicPr>
        <p:blipFill>
          <a:blip r:embed="rId4"/>
          <a:stretch>
            <a:fillRect/>
          </a:stretch>
        </p:blipFill>
        <p:spPr>
          <a:xfrm>
            <a:off x="457200" y="4790352"/>
            <a:ext cx="249237" cy="249237"/>
          </a:xfrm>
          <a:prstGeom prst="rect">
            <a:avLst/>
          </a:prstGeom>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seq concurrent="1" nextAc="seek">
              <p:cTn id="15" restart="whenNotActive" fill="hold" evtFilter="cancelBubble" nodeType="interactiveSeq">
                <p:stCondLst>
                  <p:cond evt="onClick" delay="0">
                    <p:tgtEl>
                      <p:spTgt spid="5"/>
                    </p:tgtEl>
                  </p:cond>
                </p:stCondLst>
                <p:endSync evt="end" delay="0">
                  <p:rtn val="all"/>
                </p:endSync>
                <p:childTnLst>
                  <p:par>
                    <p:cTn id="16" fill="hold">
                      <p:stCondLst>
                        <p:cond delay="0"/>
                      </p:stCondLst>
                      <p:childTnLst>
                        <p:par>
                          <p:cTn id="17" fill="hold">
                            <p:stCondLst>
                              <p:cond delay="0"/>
                            </p:stCondLst>
                            <p:childTnLst>
                              <p:par>
                                <p:cTn id="18" presetID="1" presetClass="mediacall" presetSubtype="0" fill="hold" nodeType="clickEffect">
                                  <p:stCondLst>
                                    <p:cond delay="0"/>
                                  </p:stCondLst>
                                  <p:childTnLst>
                                    <p:cmd type="call" cmd="playFrom(0.0)">
                                      <p:cBhvr>
                                        <p:cTn id="19" dur="32500" fill="hold"/>
                                        <p:tgtEl>
                                          <p:spTgt spid="5"/>
                                        </p:tgtEl>
                                      </p:cBhvr>
                                    </p:cmd>
                                  </p:childTnLst>
                                </p:cTn>
                              </p:par>
                            </p:childTnLst>
                          </p:cTn>
                        </p:par>
                      </p:childTnLst>
                    </p:cTn>
                  </p:par>
                </p:childTnLst>
              </p:cTn>
              <p:nextCondLst>
                <p:cond evt="onClick" delay="0">
                  <p:tgtEl>
                    <p:spTgt spid="5"/>
                  </p:tgtEl>
                </p:cond>
              </p:nextCondLst>
            </p:seq>
            <p:audio>
              <p:cMediaNode>
                <p:cTn id="20"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21" restart="whenNotActive" fill="hold" evtFilter="cancelBubble" nodeType="interactiveSeq">
                <p:stCondLst>
                  <p:cond evt="onClick" delay="0">
                    <p:tgtEl>
                      <p:spTgt spid="6"/>
                    </p:tgtEl>
                  </p:cond>
                </p:stCondLst>
                <p:endSync evt="end" delay="0">
                  <p:rtn val="all"/>
                </p:endSync>
                <p:childTnLst>
                  <p:par>
                    <p:cTn id="22" fill="hold">
                      <p:stCondLst>
                        <p:cond delay="0"/>
                      </p:stCondLst>
                      <p:childTnLst>
                        <p:par>
                          <p:cTn id="23" fill="hold">
                            <p:stCondLst>
                              <p:cond delay="0"/>
                            </p:stCondLst>
                            <p:childTnLst>
                              <p:par>
                                <p:cTn id="24" presetID="1" presetClass="mediacall" presetSubtype="0" fill="hold" nodeType="clickEffect">
                                  <p:stCondLst>
                                    <p:cond delay="0"/>
                                  </p:stCondLst>
                                  <p:childTnLst>
                                    <p:cmd type="call" cmd="playFrom(0.0)">
                                      <p:cBhvr>
                                        <p:cTn id="25" dur="32500" fill="hold"/>
                                        <p:tgtEl>
                                          <p:spTgt spid="6"/>
                                        </p:tgtEl>
                                      </p:cBhvr>
                                    </p:cmd>
                                  </p:childTnLst>
                                </p:cTn>
                              </p:par>
                            </p:childTnLst>
                          </p:cTn>
                        </p:par>
                      </p:childTnLst>
                    </p:cTn>
                  </p:par>
                </p:childTnLst>
              </p:cTn>
              <p:nextCondLst>
                <p:cond evt="onClick" delay="0">
                  <p:tgtEl>
                    <p:spTgt spid="6"/>
                  </p:tgtEl>
                </p:cond>
              </p:nextCondLst>
            </p:seq>
            <p:audio>
              <p:cMediaNode>
                <p:cTn id="26"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bldLst>
      <p:bldP spid="3" grpId="0" build="p"/>
    </p:bldLst>
  </p:timing>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Tapping experiment</a:t>
            </a:r>
            <a:endParaRPr lang="en-US" dirty="0"/>
          </a:p>
        </p:txBody>
      </p:sp>
      <p:sp>
        <p:nvSpPr>
          <p:cNvPr id="3" name="Content Placeholder 2"/>
          <p:cNvSpPr>
            <a:spLocks noGrp="1"/>
          </p:cNvSpPr>
          <p:nvPr>
            <p:ph idx="1"/>
          </p:nvPr>
        </p:nvSpPr>
        <p:spPr>
          <a:xfrm>
            <a:off x="457200" y="2434591"/>
            <a:ext cx="8229600" cy="3691572"/>
          </a:xfrm>
        </p:spPr>
        <p:txBody>
          <a:bodyPr>
            <a:normAutofit fontScale="92500"/>
          </a:bodyPr>
          <a:lstStyle/>
          <a:p>
            <a:r>
              <a:rPr lang="en-US" dirty="0" smtClean="0"/>
              <a:t>For many passages, there is a “most natural speed” at which to tap, which we call the </a:t>
            </a:r>
            <a:r>
              <a:rPr lang="en-US" i="1" dirty="0" err="1" smtClean="0"/>
              <a:t>tactus</a:t>
            </a:r>
            <a:r>
              <a:rPr lang="en-US" dirty="0" smtClean="0"/>
              <a:t> (or, colloquially, the ‘beat’)</a:t>
            </a:r>
          </a:p>
          <a:p>
            <a:r>
              <a:rPr lang="en-US" dirty="0" smtClean="0"/>
              <a:t>There are typically several different speeds at which one can tap in time to a passage of music</a:t>
            </a:r>
          </a:p>
          <a:p>
            <a:pPr lvl="1"/>
            <a:r>
              <a:rPr lang="en-US" dirty="0" smtClean="0"/>
              <a:t>indicated by three rows of dots above</a:t>
            </a:r>
          </a:p>
          <a:p>
            <a:pPr lvl="1"/>
            <a:r>
              <a:rPr lang="en-US" dirty="0" smtClean="0"/>
              <a:t>each row is called a </a:t>
            </a:r>
            <a:r>
              <a:rPr lang="en-US" i="1" dirty="0" smtClean="0"/>
              <a:t>metrical level</a:t>
            </a:r>
            <a:endParaRPr lang="en-US" dirty="0"/>
          </a:p>
        </p:txBody>
      </p:sp>
      <p:pic>
        <p:nvPicPr>
          <p:cNvPr id="4" name="Picture 3"/>
          <p:cNvPicPr>
            <a:picLocks noChangeAspect="1"/>
          </p:cNvPicPr>
          <p:nvPr/>
        </p:nvPicPr>
        <p:blipFill>
          <a:blip r:embed="rId2"/>
          <a:stretch>
            <a:fillRect/>
          </a:stretch>
        </p:blipFill>
        <p:spPr>
          <a:xfrm>
            <a:off x="457201" y="1600201"/>
            <a:ext cx="8229600" cy="834390"/>
          </a:xfrm>
          <a:prstGeom prst="rect">
            <a:avLst/>
          </a:prstGeom>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Tapping experiment</a:t>
            </a:r>
            <a:endParaRPr lang="en-US" dirty="0"/>
          </a:p>
        </p:txBody>
      </p:sp>
      <p:sp>
        <p:nvSpPr>
          <p:cNvPr id="3" name="Content Placeholder 2"/>
          <p:cNvSpPr>
            <a:spLocks noGrp="1"/>
          </p:cNvSpPr>
          <p:nvPr>
            <p:ph idx="1"/>
          </p:nvPr>
        </p:nvSpPr>
        <p:spPr>
          <a:xfrm>
            <a:off x="457200" y="2434591"/>
            <a:ext cx="8229600" cy="3691572"/>
          </a:xfrm>
        </p:spPr>
        <p:txBody>
          <a:bodyPr>
            <a:normAutofit fontScale="85000" lnSpcReduction="20000"/>
          </a:bodyPr>
          <a:lstStyle/>
          <a:p>
            <a:r>
              <a:rPr lang="en-US" dirty="0" smtClean="0"/>
              <a:t>When you tap at a speed that is slower than the </a:t>
            </a:r>
            <a:r>
              <a:rPr lang="en-US" dirty="0" err="1" smtClean="0"/>
              <a:t>tactus</a:t>
            </a:r>
            <a:r>
              <a:rPr lang="en-US" dirty="0" smtClean="0"/>
              <a:t>, you just miss out some of the </a:t>
            </a:r>
            <a:r>
              <a:rPr lang="en-US" dirty="0" err="1" smtClean="0"/>
              <a:t>tactus</a:t>
            </a:r>
            <a:r>
              <a:rPr lang="en-US" dirty="0" smtClean="0"/>
              <a:t> beats</a:t>
            </a:r>
          </a:p>
          <a:p>
            <a:r>
              <a:rPr lang="en-US" dirty="0" smtClean="0"/>
              <a:t>When you tap at a speed that is faster than the </a:t>
            </a:r>
            <a:r>
              <a:rPr lang="en-US" dirty="0" err="1" smtClean="0"/>
              <a:t>tactus</a:t>
            </a:r>
            <a:r>
              <a:rPr lang="en-US" dirty="0" smtClean="0"/>
              <a:t>, you include all the </a:t>
            </a:r>
            <a:r>
              <a:rPr lang="en-US" dirty="0" err="1" smtClean="0"/>
              <a:t>tactus</a:t>
            </a:r>
            <a:r>
              <a:rPr lang="en-US" dirty="0" smtClean="0"/>
              <a:t> beats and insert extra beats in between</a:t>
            </a:r>
          </a:p>
          <a:p>
            <a:r>
              <a:rPr lang="en-US" dirty="0" smtClean="0"/>
              <a:t>So beats at higher (slower) metrical levels are ‘stronger’ than beats that only appear at lower (faster) metrical levels</a:t>
            </a:r>
          </a:p>
          <a:p>
            <a:r>
              <a:rPr lang="en-US" dirty="0" smtClean="0"/>
              <a:t>The metrical strength of a beat can be represented by the number of dots underneath it in the diagram above</a:t>
            </a:r>
          </a:p>
        </p:txBody>
      </p:sp>
      <p:pic>
        <p:nvPicPr>
          <p:cNvPr id="4" name="Picture 3"/>
          <p:cNvPicPr>
            <a:picLocks noChangeAspect="1"/>
          </p:cNvPicPr>
          <p:nvPr/>
        </p:nvPicPr>
        <p:blipFill>
          <a:blip r:embed="rId2"/>
          <a:stretch>
            <a:fillRect/>
          </a:stretch>
        </p:blipFill>
        <p:spPr>
          <a:xfrm>
            <a:off x="457201" y="1600201"/>
            <a:ext cx="8229600" cy="834390"/>
          </a:xfrm>
          <a:prstGeom prst="rect">
            <a:avLst/>
          </a:prstGeom>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Tapping experiment</a:t>
            </a:r>
            <a:endParaRPr lang="en-US" dirty="0"/>
          </a:p>
        </p:txBody>
      </p:sp>
      <p:sp>
        <p:nvSpPr>
          <p:cNvPr id="3" name="Content Placeholder 2"/>
          <p:cNvSpPr>
            <a:spLocks noGrp="1"/>
          </p:cNvSpPr>
          <p:nvPr>
            <p:ph idx="1"/>
          </p:nvPr>
        </p:nvSpPr>
        <p:spPr>
          <a:xfrm>
            <a:off x="457200" y="2434591"/>
            <a:ext cx="8229600" cy="3691572"/>
          </a:xfrm>
        </p:spPr>
        <p:txBody>
          <a:bodyPr>
            <a:normAutofit fontScale="85000" lnSpcReduction="20000"/>
          </a:bodyPr>
          <a:lstStyle/>
          <a:p>
            <a:r>
              <a:rPr lang="en-US" dirty="0" smtClean="0"/>
              <a:t>The </a:t>
            </a:r>
            <a:r>
              <a:rPr lang="en-US" i="1" dirty="0" err="1" smtClean="0"/>
              <a:t>metre</a:t>
            </a:r>
            <a:r>
              <a:rPr lang="en-US" dirty="0" smtClean="0"/>
              <a:t> or </a:t>
            </a:r>
            <a:r>
              <a:rPr lang="en-US" i="1" dirty="0" smtClean="0"/>
              <a:t>metrical structure</a:t>
            </a:r>
            <a:r>
              <a:rPr lang="en-US" dirty="0" smtClean="0"/>
              <a:t> of a passage is a structural description of the perceived strength of every beat in the passage</a:t>
            </a:r>
          </a:p>
          <a:p>
            <a:pPr lvl="1"/>
            <a:r>
              <a:rPr lang="en-US" dirty="0" smtClean="0"/>
              <a:t>represented by the three rows of dots in the diagram above</a:t>
            </a:r>
          </a:p>
          <a:p>
            <a:r>
              <a:rPr lang="en-US" dirty="0" smtClean="0"/>
              <a:t>In many, unambiguous cases, people tend to agree about the most appropriate points at which to tap</a:t>
            </a:r>
          </a:p>
          <a:p>
            <a:r>
              <a:rPr lang="en-US" dirty="0" smtClean="0"/>
              <a:t>But in ambiguous cases, there may be disagreement</a:t>
            </a:r>
          </a:p>
          <a:p>
            <a:r>
              <a:rPr lang="en-US" dirty="0" smtClean="0"/>
              <a:t>We generally cannot describe exactly why we tap at any given time – it just “feels right”</a:t>
            </a:r>
          </a:p>
        </p:txBody>
      </p:sp>
      <p:pic>
        <p:nvPicPr>
          <p:cNvPr id="4" name="Picture 3"/>
          <p:cNvPicPr>
            <a:picLocks noChangeAspect="1"/>
          </p:cNvPicPr>
          <p:nvPr/>
        </p:nvPicPr>
        <p:blipFill>
          <a:blip r:embed="rId2"/>
          <a:stretch>
            <a:fillRect/>
          </a:stretch>
        </p:blipFill>
        <p:spPr>
          <a:xfrm>
            <a:off x="457201" y="1600201"/>
            <a:ext cx="8229600" cy="834390"/>
          </a:xfrm>
          <a:prstGeom prst="rect">
            <a:avLst/>
          </a:prstGeom>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a:t>
            </a:r>
            <a:r>
              <a:rPr lang="en-US" i="1" dirty="0" smtClean="0"/>
              <a:t>Generative Theory of Tonal Music (GTTM)</a:t>
            </a:r>
            <a:endParaRPr lang="en-US" dirty="0"/>
          </a:p>
        </p:txBody>
      </p:sp>
      <p:sp>
        <p:nvSpPr>
          <p:cNvPr id="3" name="Content Placeholder 2"/>
          <p:cNvSpPr>
            <a:spLocks noGrp="1"/>
          </p:cNvSpPr>
          <p:nvPr>
            <p:ph idx="1"/>
          </p:nvPr>
        </p:nvSpPr>
        <p:spPr>
          <a:xfrm>
            <a:off x="457200" y="4230486"/>
            <a:ext cx="8229600" cy="2627514"/>
          </a:xfrm>
        </p:spPr>
        <p:txBody>
          <a:bodyPr>
            <a:normAutofit fontScale="70000" lnSpcReduction="20000"/>
          </a:bodyPr>
          <a:lstStyle/>
          <a:p>
            <a:r>
              <a:rPr lang="en-US" dirty="0" smtClean="0"/>
              <a:t>Four interacting modules</a:t>
            </a:r>
          </a:p>
          <a:p>
            <a:pPr lvl="1"/>
            <a:r>
              <a:rPr lang="en-US" i="1" dirty="0" smtClean="0"/>
              <a:t>Grouping structure</a:t>
            </a:r>
            <a:r>
              <a:rPr lang="en-US" dirty="0" smtClean="0"/>
              <a:t>: motives, themes, phrases, sections</a:t>
            </a:r>
          </a:p>
          <a:p>
            <a:pPr lvl="1"/>
            <a:r>
              <a:rPr lang="en-US" b="1" i="1" dirty="0" smtClean="0"/>
              <a:t>Metrical structure</a:t>
            </a:r>
            <a:r>
              <a:rPr lang="en-US" b="1" dirty="0" smtClean="0"/>
              <a:t>: “hierarchical pattern of beats”</a:t>
            </a:r>
          </a:p>
          <a:p>
            <a:pPr lvl="1"/>
            <a:r>
              <a:rPr lang="en-US" i="1" dirty="0" smtClean="0"/>
              <a:t>Time-span reduction</a:t>
            </a:r>
            <a:r>
              <a:rPr lang="en-US" dirty="0" smtClean="0"/>
              <a:t>: how some events elaborate or depend on other events</a:t>
            </a:r>
          </a:p>
          <a:p>
            <a:pPr lvl="1"/>
            <a:r>
              <a:rPr lang="en-US" i="1" dirty="0" err="1" smtClean="0"/>
              <a:t>Prolongational</a:t>
            </a:r>
            <a:r>
              <a:rPr lang="en-US" i="1" dirty="0" smtClean="0"/>
              <a:t> reduction</a:t>
            </a:r>
            <a:r>
              <a:rPr lang="en-US" dirty="0" smtClean="0"/>
              <a:t>: the “ebb-and-flow of tension”</a:t>
            </a:r>
          </a:p>
          <a:p>
            <a:r>
              <a:rPr lang="en-US" dirty="0" smtClean="0"/>
              <a:t>Each module contains </a:t>
            </a:r>
            <a:r>
              <a:rPr lang="en-US" b="1" i="1" dirty="0" smtClean="0"/>
              <a:t>well-</a:t>
            </a:r>
            <a:r>
              <a:rPr lang="en-US" b="1" i="1" dirty="0" err="1" smtClean="0"/>
              <a:t>formedness</a:t>
            </a:r>
            <a:r>
              <a:rPr lang="en-US" b="1" i="1" dirty="0" smtClean="0"/>
              <a:t> rules</a:t>
            </a:r>
            <a:r>
              <a:rPr lang="en-US" b="1" dirty="0" smtClean="0"/>
              <a:t> </a:t>
            </a:r>
            <a:r>
              <a:rPr lang="en-US" dirty="0" smtClean="0"/>
              <a:t>and </a:t>
            </a:r>
            <a:r>
              <a:rPr lang="en-US" b="1" i="1" dirty="0" smtClean="0"/>
              <a:t>preference rules</a:t>
            </a:r>
            <a:endParaRPr lang="en-US" b="1" dirty="0"/>
          </a:p>
        </p:txBody>
      </p:sp>
      <p:graphicFrame>
        <p:nvGraphicFramePr>
          <p:cNvPr id="26626" name="Object 2"/>
          <p:cNvGraphicFramePr>
            <a:graphicFrameLocks noChangeAspect="1"/>
          </p:cNvGraphicFramePr>
          <p:nvPr/>
        </p:nvGraphicFramePr>
        <p:xfrm>
          <a:off x="2102009" y="1578388"/>
          <a:ext cx="4949451" cy="2587299"/>
        </p:xfrm>
        <a:graphic>
          <a:graphicData uri="http://schemas.openxmlformats.org/presentationml/2006/ole">
            <p:oleObj spid="_x0000_s20482" name="UML Diagram" r:id="rId3" imgW="8565480" imgH="4479120" progId="">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mc:Ignorable="mv" mc:PreserveAttributes="mv:*">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err="1" smtClean="0"/>
              <a:t>Lerdahl</a:t>
            </a:r>
            <a:r>
              <a:rPr lang="en-US" dirty="0" smtClean="0"/>
              <a:t> and </a:t>
            </a:r>
            <a:r>
              <a:rPr lang="en-US" dirty="0" err="1" smtClean="0"/>
              <a:t>Jackendoff’s</a:t>
            </a:r>
            <a:r>
              <a:rPr lang="en-US" dirty="0" smtClean="0"/>
              <a:t> (1983) Metrical Well-</a:t>
            </a:r>
            <a:r>
              <a:rPr lang="en-US" dirty="0" err="1"/>
              <a:t>F</a:t>
            </a:r>
            <a:r>
              <a:rPr lang="en-US" dirty="0" err="1" smtClean="0"/>
              <a:t>ormedness</a:t>
            </a:r>
            <a:r>
              <a:rPr lang="en-US" dirty="0" smtClean="0"/>
              <a:t> Rules</a:t>
            </a:r>
            <a:endParaRPr lang="en-US" dirty="0"/>
          </a:p>
        </p:txBody>
      </p:sp>
      <p:sp>
        <p:nvSpPr>
          <p:cNvPr id="3" name="Content Placeholder 2"/>
          <p:cNvSpPr>
            <a:spLocks noGrp="1"/>
          </p:cNvSpPr>
          <p:nvPr>
            <p:ph idx="1"/>
          </p:nvPr>
        </p:nvSpPr>
        <p:spPr>
          <a:xfrm>
            <a:off x="457200" y="3025000"/>
            <a:ext cx="8229600" cy="3294063"/>
          </a:xfrm>
        </p:spPr>
        <p:txBody>
          <a:bodyPr>
            <a:normAutofit fontScale="92500" lnSpcReduction="20000"/>
          </a:bodyPr>
          <a:lstStyle/>
          <a:p>
            <a:r>
              <a:rPr lang="en-US" dirty="0" smtClean="0"/>
              <a:t>“</a:t>
            </a:r>
            <a:r>
              <a:rPr lang="en-US" i="1" dirty="0" smtClean="0"/>
              <a:t>MWFR 1. Every attack point must be associated with a beat at the smallest metrical level present at that point in the piece</a:t>
            </a:r>
            <a:r>
              <a:rPr lang="en-US" dirty="0" smtClean="0"/>
              <a:t>” (pp. 72, 347)</a:t>
            </a:r>
          </a:p>
          <a:p>
            <a:r>
              <a:rPr lang="en-US" dirty="0" smtClean="0"/>
              <a:t>“</a:t>
            </a:r>
            <a:r>
              <a:rPr lang="en-US" i="1" dirty="0" smtClean="0"/>
              <a:t>MWFR 2. Every beat at a given level must also be a beat at all smaller levels present at that point in the piece</a:t>
            </a:r>
            <a:r>
              <a:rPr lang="en-US" dirty="0" smtClean="0"/>
              <a:t>” (pp. 72, 347)</a:t>
            </a:r>
          </a:p>
          <a:p>
            <a:pPr lvl="1"/>
            <a:r>
              <a:rPr lang="en-US" dirty="0" smtClean="0"/>
              <a:t>cf. tapping experiment: do not miss out beats that would tap if tapping at a slower speed</a:t>
            </a:r>
            <a:endParaRPr lang="en-US" dirty="0"/>
          </a:p>
        </p:txBody>
      </p:sp>
      <p:pic>
        <p:nvPicPr>
          <p:cNvPr id="4" name="Picture 3"/>
          <p:cNvPicPr>
            <a:picLocks noChangeAspect="1"/>
          </p:cNvPicPr>
          <p:nvPr/>
        </p:nvPicPr>
        <p:blipFill>
          <a:blip r:embed="rId2"/>
          <a:stretch>
            <a:fillRect/>
          </a:stretch>
        </p:blipFill>
        <p:spPr>
          <a:xfrm>
            <a:off x="1765300" y="1600200"/>
            <a:ext cx="5613400" cy="1231900"/>
          </a:xfrm>
          <a:prstGeom prst="rect">
            <a:avLst/>
          </a:prstGeom>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739</TotalTime>
  <Words>2432</Words>
  <Application>Microsoft Macintosh PowerPoint</Application>
  <PresentationFormat>On-screen Show (4:3)</PresentationFormat>
  <Paragraphs>161</Paragraphs>
  <Slides>29</Slides>
  <Notes>0</Notes>
  <HiddenSlides>0</HiddenSlides>
  <MMClips>18</MMClips>
  <ScaleCrop>false</ScaleCrop>
  <HeadingPairs>
    <vt:vector size="6" baseType="variant">
      <vt:variant>
        <vt:lpstr>Design Template</vt:lpstr>
      </vt:variant>
      <vt:variant>
        <vt:i4>1</vt:i4>
      </vt:variant>
      <vt:variant>
        <vt:lpstr>Embedded OLE Servers</vt:lpstr>
      </vt:variant>
      <vt:variant>
        <vt:i4>1</vt:i4>
      </vt:variant>
      <vt:variant>
        <vt:lpstr>Slide Titles</vt:lpstr>
      </vt:variant>
      <vt:variant>
        <vt:i4>29</vt:i4>
      </vt:variant>
    </vt:vector>
  </HeadingPairs>
  <TitlesOfParts>
    <vt:vector size="31" baseType="lpstr">
      <vt:lpstr>Office Theme</vt:lpstr>
      <vt:lpstr>UML Diagram</vt:lpstr>
      <vt:lpstr>Metre</vt:lpstr>
      <vt:lpstr>Theories of musical metre</vt:lpstr>
      <vt:lpstr>A little experiment</vt:lpstr>
      <vt:lpstr>Two more little experiments</vt:lpstr>
      <vt:lpstr>Tapping experiment</vt:lpstr>
      <vt:lpstr>Tapping experiment</vt:lpstr>
      <vt:lpstr>Tapping experiment</vt:lpstr>
      <vt:lpstr>Lerdahl and Jackendoff’s Generative Theory of Tonal Music (GTTM)</vt:lpstr>
      <vt:lpstr>Lerdahl and Jackendoff’s (1983) Metrical Well-Formedness Rules</vt:lpstr>
      <vt:lpstr>Lerdahl and Jackendoff’s (1983) Metrical Well-Formedness Rules</vt:lpstr>
      <vt:lpstr>Lerdahl and Jackendoff’s (1983) Metrical Preference Rules</vt:lpstr>
      <vt:lpstr>Lerdahl and Jackendoff’s (1983) Metrical Preference Rules</vt:lpstr>
      <vt:lpstr>Lerdahl and Jackendoff’s (1983) Metrical Preference Rules</vt:lpstr>
      <vt:lpstr>Lerdahl and Jackendoff’s (1983) Metrical Preference Rules</vt:lpstr>
      <vt:lpstr>Lerdahl and Jackendoff’s (1983) Metrical Preference Rules</vt:lpstr>
      <vt:lpstr>Lerdahl and Jackendoff’s (1983) Metrical Preference Rules</vt:lpstr>
      <vt:lpstr>Lerdahl and Jackendoff’s (1983) Metrical Preference Rules</vt:lpstr>
      <vt:lpstr>Lerdahl and Jackendoff’s (1983) Theory of Metrical Structure Summary</vt:lpstr>
      <vt:lpstr>Povel and Essens’ (1985) theory of temporal pattern perception</vt:lpstr>
      <vt:lpstr>Povel and Essens’ (1985) theory of temporal pattern perception</vt:lpstr>
      <vt:lpstr>Povel and Essens’ (1985) model</vt:lpstr>
      <vt:lpstr>A pattern that doesn’t strongly induce any clock</vt:lpstr>
      <vt:lpstr>Povel and Essens’ first experiment</vt:lpstr>
      <vt:lpstr>Povel and Essens’ second experiment</vt:lpstr>
      <vt:lpstr>Povel and Essens’ third experiment</vt:lpstr>
      <vt:lpstr>Povel and Essens’ third experiment</vt:lpstr>
      <vt:lpstr>Povel and Essens’ (1985) encoding system</vt:lpstr>
      <vt:lpstr>Temperley’s (2001) theory of metrical structure</vt:lpstr>
      <vt:lpstr>References</vt:lpstr>
    </vt:vector>
  </TitlesOfParts>
  <Company>IMI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Metre</dc:title>
  <dc:creator>David Meredith</dc:creator>
  <cp:lastModifiedBy>David Meredith</cp:lastModifiedBy>
  <cp:revision>91</cp:revision>
  <dcterms:created xsi:type="dcterms:W3CDTF">2011-02-01T19:07:23Z</dcterms:created>
  <dcterms:modified xsi:type="dcterms:W3CDTF">2011-02-02T00:01:45Z</dcterms:modified>
</cp:coreProperties>
</file>