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embeddings/oleObject4.bin" ContentType="application/vnd.openxmlformats-officedocument.oleObject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docProps/app.xml" ContentType="application/vnd.openxmlformats-officedocument.extended-properties+xml"/>
  <Override PartName="/ppt/embeddings/oleObject12.bin" ContentType="application/vnd.openxmlformats-officedocument.oleObject"/>
  <Override PartName="/ppt/slideLayouts/slideLayout1.xml" ContentType="application/vnd.openxmlformats-officedocument.presentationml.slideLayout+xml"/>
  <Override PartName="/ppt/embeddings/oleObject9.bin" ContentType="application/vnd.openxmlformats-officedocument.oleObject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embeddings/oleObject5.bin" ContentType="application/vnd.openxmlformats-officedocument.oleObject"/>
  <Override PartName="/ppt/embeddings/oleObject13.bin" ContentType="application/vnd.openxmlformats-officedocument.oleObject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embeddings/oleObject6.bin" ContentType="application/vnd.openxmlformats-officedocument.oleObject"/>
  <Override PartName="/ppt/embeddings/oleObject14.bin" ContentType="application/vnd.openxmlformats-officedocument.oleObject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embeddings/oleObject2.bin" ContentType="application/vnd.openxmlformats-officedocument.oleObject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embeddings/oleObject10.bin" ContentType="application/vnd.openxmlformats-officedocument.oleObject"/>
  <Override PartName="/ppt/slides/slide20.xml" ContentType="application/vnd.openxmlformats-officedocument.presentationml.slide+xml"/>
  <Override PartName="/ppt/embeddings/oleObject7.bin" ContentType="application/vnd.openxmlformats-officedocument.oleObject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embeddings/oleObject3.bin" ContentType="application/vnd.openxmlformats-officedocument.oleObject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Default Extension="wmf" ContentType="image/x-wmf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embeddings/oleObject11.bin" ContentType="application/vnd.openxmlformats-officedocument.oleObject"/>
  <Override PartName="/ppt/theme/theme1.xml" ContentType="application/vnd.openxmlformats-officedocument.them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ppt/embeddings/oleObject8.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68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1392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Click to edit Master text styles</a:t>
            </a:r>
          </a:p>
          <a:p>
            <a:pPr lvl="1"/>
            <a:r>
              <a:rPr lang="da-DK" smtClean="0"/>
              <a:t>Second level</a:t>
            </a:r>
          </a:p>
          <a:p>
            <a:pPr lvl="2"/>
            <a:r>
              <a:rPr lang="da-DK" smtClean="0"/>
              <a:t>Third level</a:t>
            </a:r>
          </a:p>
          <a:p>
            <a:pPr lvl="3"/>
            <a:r>
              <a:rPr lang="da-DK" smtClean="0"/>
              <a:t>Fourth level</a:t>
            </a:r>
          </a:p>
          <a:p>
            <a:pPr lvl="4"/>
            <a:r>
              <a:rPr lang="da-D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F0A6-2901-4C4D-A760-CB4F27F4EE73}" type="datetimeFigureOut">
              <a:rPr lang="en-US" smtClean="0"/>
              <a:pPr/>
              <a:t>2/2/11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A40EB3-7AA7-C645-ABB9-C748238D9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1.xml"/><Relationship Id="rId3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1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2.bin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ismir2007.ismir.net/proceedings/ISMIR2007_p285_hamanaka.pdf" TargetMode="External"/><Relationship Id="rId4" Type="http://schemas.openxmlformats.org/officeDocument/2006/relationships/hyperlink" Target="http://taylorandfrancis.metapress.com/link.asp?id=q679l61r31m18460" TargetMode="External"/><Relationship Id="rId5" Type="http://schemas.openxmlformats.org/officeDocument/2006/relationships/hyperlink" Target="http://www.titanmusic.com/papers/public/meredith-dphil-final.pdf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ismir2005.ismir.net/proceedings/1015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6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7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7425"/>
            <a:ext cx="7772400" cy="1470025"/>
          </a:xfrm>
        </p:spPr>
        <p:txBody>
          <a:bodyPr/>
          <a:lstStyle/>
          <a:p>
            <a:r>
              <a:rPr lang="en-US" dirty="0" smtClean="0"/>
              <a:t>Introduction to algorithmic models of music cognition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51140"/>
            <a:ext cx="6400800" cy="1752600"/>
          </a:xfrm>
        </p:spPr>
        <p:txBody>
          <a:bodyPr/>
          <a:lstStyle/>
          <a:p>
            <a:r>
              <a:rPr lang="en-US" dirty="0" smtClean="0"/>
              <a:t>David Meredith</a:t>
            </a:r>
          </a:p>
          <a:p>
            <a:r>
              <a:rPr lang="en-US" dirty="0" smtClean="0"/>
              <a:t>Aalborg University</a:t>
            </a:r>
            <a:endParaRPr lang="en-US" dirty="0"/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478088" y="505618"/>
          <a:ext cx="4187825" cy="2189163"/>
        </p:xfrm>
        <a:graphic>
          <a:graphicData uri="http://schemas.openxmlformats.org/presentationml/2006/ole">
            <p:oleObj spid="_x0000_s3074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of tonality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1278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Estimates value of </a:t>
            </a:r>
            <a:r>
              <a:rPr lang="en-US" i="1" dirty="0" smtClean="0"/>
              <a:t>sharpness</a:t>
            </a:r>
            <a:r>
              <a:rPr lang="en-US" dirty="0" smtClean="0"/>
              <a:t> of each note</a:t>
            </a:r>
          </a:p>
          <a:p>
            <a:pPr lvl="1"/>
            <a:r>
              <a:rPr lang="en-US" dirty="0" smtClean="0"/>
              <a:t>i.e., position on line of fifths</a:t>
            </a:r>
          </a:p>
          <a:p>
            <a:r>
              <a:rPr lang="en-US" dirty="0" smtClean="0"/>
              <a:t>Theory has six rules</a:t>
            </a:r>
          </a:p>
          <a:p>
            <a:pPr lvl="1"/>
            <a:r>
              <a:rPr lang="en-US" dirty="0" smtClean="0"/>
              <a:t>First rule says that notes should be spelt so they are as close as possible to the tonic on the line of fifths</a:t>
            </a:r>
          </a:p>
          <a:p>
            <a:pPr lvl="1"/>
            <a:r>
              <a:rPr lang="en-US" dirty="0" smtClean="0"/>
              <a:t>Other rules control how algorithm deals with chromatic intervals and modulations</a:t>
            </a:r>
          </a:p>
          <a:p>
            <a:pPr lvl="2"/>
            <a:r>
              <a:rPr lang="en-US" dirty="0" smtClean="0"/>
              <a:t>e.g., second rule says that if current key implies two consecutive chromatic intervals, then change key so that both become diatonic</a:t>
            </a:r>
            <a:endParaRPr lang="en-US" dirty="0"/>
          </a:p>
        </p:txBody>
      </p:sp>
      <p:pic>
        <p:nvPicPr>
          <p:cNvPr id="4" name="Picture 12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396875" y="1639888"/>
            <a:ext cx="8423275" cy="493712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model: Output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4230486"/>
            <a:ext cx="8229600" cy="2627514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Section of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anglais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solo from Act III of Wagner’s </a:t>
            </a:r>
            <a:r>
              <a:rPr kumimoji="0" lang="en-US" sz="3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Tristan und </a:t>
            </a:r>
            <a:r>
              <a:rPr kumimoji="0" lang="en-US" sz="32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Isolde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Triplets in first beat of fifth bar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Grace note in seventh bar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 agrees with original score here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a larger study (Meredith 2006, 2007)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LH’s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model correctly predicts 98.21% of pitch names in a 195972 note corpus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cf. 99.44% spelt correctly by Meredith’s PS13s1 algorithm</a:t>
            </a:r>
          </a:p>
        </p:txBody>
      </p:sp>
      <p:pic>
        <p:nvPicPr>
          <p:cNvPr id="6" name="Picture 7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1484313"/>
            <a:ext cx="8893175" cy="22256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err="1" smtClean="0"/>
              <a:t>Lerdahl</a:t>
            </a:r>
            <a:r>
              <a:rPr lang="en-US" sz="3600" dirty="0" smtClean="0"/>
              <a:t> and </a:t>
            </a:r>
            <a:r>
              <a:rPr lang="en-US" sz="3600" dirty="0" err="1" smtClean="0"/>
              <a:t>Jackendoff’s</a:t>
            </a:r>
            <a:r>
              <a:rPr lang="en-US" sz="3600" dirty="0" smtClean="0"/>
              <a:t> (1983) </a:t>
            </a:r>
            <a:r>
              <a:rPr lang="en-US" sz="3600" i="1" dirty="0" smtClean="0"/>
              <a:t>Generative Theory of Tonal Music </a:t>
            </a:r>
            <a:r>
              <a:rPr lang="en-US" sz="3600" dirty="0" smtClean="0"/>
              <a:t>(GTTM)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42563"/>
            <a:ext cx="8229600" cy="2025488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Probably the most influential and frequently-cited theory in music cognition</a:t>
            </a:r>
          </a:p>
          <a:p>
            <a:r>
              <a:rPr lang="en-US" dirty="0" smtClean="0"/>
              <a:t>Takes a </a:t>
            </a:r>
            <a:r>
              <a:rPr lang="en-US" i="1" dirty="0" smtClean="0"/>
              <a:t>musical surface</a:t>
            </a:r>
            <a:r>
              <a:rPr lang="en-US" dirty="0" smtClean="0"/>
              <a:t> as input and produces a structural description that predicts aspects of an </a:t>
            </a:r>
            <a:r>
              <a:rPr lang="en-US" i="1" dirty="0" smtClean="0"/>
              <a:t>expert</a:t>
            </a:r>
            <a:r>
              <a:rPr lang="en-US" dirty="0" smtClean="0"/>
              <a:t> listener’s interpretation</a:t>
            </a:r>
          </a:p>
          <a:p>
            <a:pPr lvl="1"/>
            <a:r>
              <a:rPr lang="en-US" dirty="0" smtClean="0"/>
              <a:t>not entirely clear what information assumed in input</a:t>
            </a:r>
          </a:p>
          <a:p>
            <a:pPr lvl="1"/>
            <a:r>
              <a:rPr lang="en-US" dirty="0" smtClean="0"/>
              <a:t>predicts “final state” of listener’s interpretation – not “real-time” experience of listening</a:t>
            </a:r>
            <a:endParaRPr lang="en-US" dirty="0"/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1572996" y="1600200"/>
          <a:ext cx="5819980" cy="3042363"/>
        </p:xfrm>
        <a:graphic>
          <a:graphicData uri="http://schemas.openxmlformats.org/presentationml/2006/ole">
            <p:oleObj spid="_x0000_s24578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30486"/>
            <a:ext cx="8229600" cy="262751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Four interacting modules</a:t>
            </a:r>
          </a:p>
          <a:p>
            <a:pPr lvl="1"/>
            <a:r>
              <a:rPr lang="en-US" i="1" dirty="0" smtClean="0"/>
              <a:t>Grouping structure</a:t>
            </a:r>
            <a:r>
              <a:rPr lang="en-US" dirty="0" smtClean="0"/>
              <a:t>: motives, themes, phrases, sections</a:t>
            </a:r>
          </a:p>
          <a:p>
            <a:pPr lvl="1"/>
            <a:r>
              <a:rPr lang="en-US" i="1" dirty="0" smtClean="0"/>
              <a:t>Metrical structure</a:t>
            </a:r>
            <a:r>
              <a:rPr lang="en-US" dirty="0" smtClean="0"/>
              <a:t>: “hierarchical pattern of beats”</a:t>
            </a:r>
          </a:p>
          <a:p>
            <a:pPr lvl="1"/>
            <a:r>
              <a:rPr lang="en-US" i="1" dirty="0" smtClean="0"/>
              <a:t>Time-span reduction</a:t>
            </a:r>
            <a:r>
              <a:rPr lang="en-US" dirty="0" smtClean="0"/>
              <a:t>: how some events elaborate or depend on other events</a:t>
            </a:r>
          </a:p>
          <a:p>
            <a:pPr lvl="1"/>
            <a:r>
              <a:rPr lang="en-US" i="1" dirty="0" err="1" smtClean="0"/>
              <a:t>Prolongational</a:t>
            </a:r>
            <a:r>
              <a:rPr lang="en-US" i="1" dirty="0" smtClean="0"/>
              <a:t> reduction</a:t>
            </a:r>
            <a:r>
              <a:rPr lang="en-US" dirty="0" smtClean="0"/>
              <a:t>: the “ebb-and-flow of tension”</a:t>
            </a:r>
            <a:endParaRPr lang="en-US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2102009" y="1417638"/>
          <a:ext cx="4949451" cy="2587299"/>
        </p:xfrm>
        <a:graphic>
          <a:graphicData uri="http://schemas.openxmlformats.org/presentationml/2006/ole">
            <p:oleObj spid="_x0000_s26626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GTTM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8379"/>
            <a:ext cx="8686800" cy="2659621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Each module contains two types of rule</a:t>
            </a:r>
            <a:endParaRPr lang="en-US" i="1" dirty="0" smtClean="0"/>
          </a:p>
          <a:p>
            <a:pPr lvl="1"/>
            <a:r>
              <a:rPr lang="en-US" i="1" dirty="0" smtClean="0"/>
              <a:t>Well-</a:t>
            </a:r>
            <a:r>
              <a:rPr lang="en-US" i="1" dirty="0" err="1" smtClean="0"/>
              <a:t>formedness</a:t>
            </a:r>
            <a:r>
              <a:rPr lang="en-US" i="1" dirty="0" smtClean="0"/>
              <a:t> rules</a:t>
            </a:r>
            <a:r>
              <a:rPr lang="en-US" dirty="0" smtClean="0"/>
              <a:t>: define a class of possible analyses</a:t>
            </a:r>
            <a:endParaRPr lang="en-US" i="1" dirty="0" smtClean="0"/>
          </a:p>
          <a:p>
            <a:pPr lvl="1"/>
            <a:r>
              <a:rPr lang="en-US" i="1" dirty="0" smtClean="0"/>
              <a:t>Preference rules</a:t>
            </a:r>
            <a:r>
              <a:rPr lang="en-US" dirty="0" smtClean="0"/>
              <a:t>: isolate best well-formed analyses</a:t>
            </a:r>
          </a:p>
          <a:p>
            <a:r>
              <a:rPr lang="en-US" dirty="0" smtClean="0"/>
              <a:t>Modules depend on each other (sometimes circularly!)</a:t>
            </a:r>
          </a:p>
          <a:p>
            <a:pPr lvl="1"/>
            <a:r>
              <a:rPr lang="en-US" dirty="0" err="1" smtClean="0"/>
              <a:t>Metre</a:t>
            </a:r>
            <a:r>
              <a:rPr lang="en-US" dirty="0" smtClean="0"/>
              <a:t> requires grouping</a:t>
            </a:r>
          </a:p>
          <a:p>
            <a:pPr lvl="1"/>
            <a:r>
              <a:rPr lang="en-US" dirty="0" smtClean="0"/>
              <a:t>Grouping requires time-span reduction</a:t>
            </a:r>
          </a:p>
          <a:p>
            <a:pPr lvl="1"/>
            <a:r>
              <a:rPr lang="en-US" dirty="0" smtClean="0"/>
              <a:t>Time-span reduction requires </a:t>
            </a:r>
            <a:r>
              <a:rPr lang="en-US" dirty="0" err="1" smtClean="0"/>
              <a:t>metre</a:t>
            </a:r>
            <a:endParaRPr lang="en-US" dirty="0" smtClean="0"/>
          </a:p>
          <a:p>
            <a:r>
              <a:rPr lang="en-US" dirty="0" smtClean="0"/>
              <a:t>Therefore not trivial to implement the theory computationally</a:t>
            </a:r>
          </a:p>
          <a:p>
            <a:pPr lvl="1"/>
            <a:r>
              <a:rPr lang="en-US" dirty="0" smtClean="0"/>
              <a:t>Though some have tried (e.g., </a:t>
            </a:r>
            <a:r>
              <a:rPr lang="en-US" dirty="0" err="1" smtClean="0"/>
              <a:t>Temperley</a:t>
            </a:r>
            <a:r>
              <a:rPr lang="en-US" dirty="0" smtClean="0"/>
              <a:t> (2001), </a:t>
            </a:r>
            <a:r>
              <a:rPr lang="en-US" dirty="0" err="1" smtClean="0"/>
              <a:t>Hamanaka</a:t>
            </a:r>
            <a:r>
              <a:rPr lang="en-US" dirty="0" smtClean="0"/>
              <a:t> </a:t>
            </a:r>
            <a:r>
              <a:rPr lang="en-US" i="1" dirty="0" smtClean="0"/>
              <a:t>et al. </a:t>
            </a:r>
            <a:r>
              <a:rPr lang="en-US" dirty="0" smtClean="0"/>
              <a:t>(2005, 2007))</a:t>
            </a:r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2038900" y="1417638"/>
          <a:ext cx="5057919" cy="2644000"/>
        </p:xfrm>
        <a:graphic>
          <a:graphicData uri="http://schemas.openxmlformats.org/presentationml/2006/ole">
            <p:oleObj spid="_x0000_s27650" name="UML Diagram" r:id="rId3" imgW="8565480" imgH="4479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Temperley</a:t>
            </a:r>
            <a:r>
              <a:rPr lang="en-US" dirty="0" smtClean="0"/>
              <a:t> and </a:t>
            </a:r>
            <a:r>
              <a:rPr lang="en-US" dirty="0" err="1" smtClean="0"/>
              <a:t>Sleator’s</a:t>
            </a:r>
            <a:r>
              <a:rPr lang="en-US" dirty="0" smtClean="0"/>
              <a:t> </a:t>
            </a:r>
            <a:r>
              <a:rPr lang="en-US" i="1" dirty="0" err="1" smtClean="0"/>
              <a:t>Melisma</a:t>
            </a:r>
            <a:r>
              <a:rPr lang="en-US" dirty="0" smtClean="0"/>
              <a:t>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Temperley</a:t>
            </a:r>
            <a:r>
              <a:rPr lang="en-US" dirty="0" smtClean="0"/>
              <a:t> (2001) presents a computational theory of music cognition, deeply influenced by GTTM</a:t>
            </a:r>
          </a:p>
          <a:p>
            <a:pPr lvl="1"/>
            <a:r>
              <a:rPr lang="en-US" dirty="0" smtClean="0"/>
              <a:t>see Meredith (2002) for a detailed review</a:t>
            </a:r>
          </a:p>
          <a:p>
            <a:r>
              <a:rPr lang="en-US" dirty="0" smtClean="0"/>
              <a:t>Uses well-</a:t>
            </a:r>
            <a:r>
              <a:rPr lang="en-US" dirty="0" err="1" smtClean="0"/>
              <a:t>formedness</a:t>
            </a:r>
            <a:r>
              <a:rPr lang="en-US" dirty="0" smtClean="0"/>
              <a:t> rules and preference rules like GTTM</a:t>
            </a:r>
          </a:p>
          <a:p>
            <a:r>
              <a:rPr lang="en-US" dirty="0" smtClean="0"/>
              <a:t>Models six aspects of musical structure</a:t>
            </a:r>
          </a:p>
          <a:p>
            <a:pPr lvl="1"/>
            <a:r>
              <a:rPr lang="en-US" dirty="0" err="1" smtClean="0"/>
              <a:t>metre</a:t>
            </a:r>
            <a:endParaRPr lang="en-US" dirty="0"/>
          </a:p>
          <a:p>
            <a:pPr lvl="1"/>
            <a:r>
              <a:rPr lang="en-US" dirty="0" smtClean="0"/>
              <a:t>phrasing</a:t>
            </a:r>
          </a:p>
          <a:p>
            <a:pPr lvl="1"/>
            <a:r>
              <a:rPr lang="en-US" dirty="0" smtClean="0"/>
              <a:t>contrapuntal structure</a:t>
            </a:r>
          </a:p>
          <a:p>
            <a:pPr lvl="1"/>
            <a:r>
              <a:rPr lang="en-US" dirty="0" smtClean="0"/>
              <a:t>pitch-spelling</a:t>
            </a:r>
          </a:p>
          <a:p>
            <a:pPr lvl="1"/>
            <a:r>
              <a:rPr lang="en-US" dirty="0" smtClean="0"/>
              <a:t>harmonic structure</a:t>
            </a:r>
          </a:p>
          <a:p>
            <a:pPr lvl="1"/>
            <a:r>
              <a:rPr lang="en-US" dirty="0" smtClean="0"/>
              <a:t>key-structure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Melisma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91442" y="1417638"/>
            <a:ext cx="2495358" cy="4751443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Consists of five programs that should be piped as shown at left</a:t>
            </a:r>
          </a:p>
          <a:p>
            <a:r>
              <a:rPr lang="en-US" dirty="0" smtClean="0"/>
              <a:t>Evaluated output by comparison with scores</a:t>
            </a:r>
          </a:p>
          <a:p>
            <a:pPr lvl="1"/>
            <a:r>
              <a:rPr lang="en-US" dirty="0" smtClean="0"/>
              <a:t>46 excerpts from a harmony text book (</a:t>
            </a:r>
            <a:r>
              <a:rPr lang="en-US" dirty="0" err="1" smtClean="0"/>
              <a:t>Kostka</a:t>
            </a:r>
            <a:r>
              <a:rPr lang="en-US" dirty="0" smtClean="0"/>
              <a:t> and Payne, 1995, 1995b)</a:t>
            </a:r>
            <a:endParaRPr lang="en-US" dirty="0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457200" y="1600199"/>
          <a:ext cx="5734242" cy="4192953"/>
        </p:xfrm>
        <a:graphic>
          <a:graphicData uri="http://schemas.openxmlformats.org/presentationml/2006/ole">
            <p:oleObj spid="_x0000_s29698" name="UML Diagram" r:id="rId3" imgW="9086760" imgH="664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6083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Melisma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9772" y="1600202"/>
            <a:ext cx="2727027" cy="452596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Input in the form of a note-list or piano-roll giving onset time, duration and MIDI note number of each note</a:t>
            </a:r>
          </a:p>
          <a:p>
            <a:r>
              <a:rPr lang="en-US" dirty="0" smtClean="0"/>
              <a:t>Must first infer </a:t>
            </a:r>
            <a:r>
              <a:rPr lang="en-US" dirty="0" err="1" smtClean="0"/>
              <a:t>metre</a:t>
            </a:r>
            <a:r>
              <a:rPr lang="en-US" dirty="0" smtClean="0"/>
              <a:t> using meter program</a:t>
            </a:r>
          </a:p>
          <a:p>
            <a:r>
              <a:rPr lang="en-US" dirty="0" smtClean="0"/>
              <a:t>But harmony can influence </a:t>
            </a:r>
            <a:r>
              <a:rPr lang="en-US" dirty="0" err="1" smtClean="0"/>
              <a:t>metre</a:t>
            </a:r>
            <a:r>
              <a:rPr lang="en-US" dirty="0" smtClean="0"/>
              <a:t> and vice-versa, so should use a “two-pass” method as shown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notelist</a:t>
            </a:r>
            <a:r>
              <a:rPr lang="en-US" dirty="0" smtClean="0"/>
              <a:t> and </a:t>
            </a:r>
            <a:r>
              <a:rPr lang="en-US" dirty="0" err="1" smtClean="0"/>
              <a:t>beatlist</a:t>
            </a:r>
            <a:r>
              <a:rPr lang="en-US" dirty="0" smtClean="0"/>
              <a:t> are then given as input to the other programs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457200" y="1600201"/>
          <a:ext cx="5502573" cy="4023554"/>
        </p:xfrm>
        <a:graphic>
          <a:graphicData uri="http://schemas.openxmlformats.org/presentationml/2006/ole">
            <p:oleObj spid="_x0000_s30722" name="UML Diagram" r:id="rId3" imgW="9086760" imgH="66438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Using </a:t>
            </a:r>
            <a:r>
              <a:rPr lang="en-US" sz="3200" dirty="0" err="1" smtClean="0"/>
              <a:t>Temperley’s</a:t>
            </a:r>
            <a:r>
              <a:rPr lang="en-US" sz="3200" dirty="0" smtClean="0"/>
              <a:t> model to explain listening, composition, performance and style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/>
              <a:t>Melisma</a:t>
            </a:r>
            <a:r>
              <a:rPr lang="en-US" dirty="0" smtClean="0"/>
              <a:t> programs scan music from left to right, keeping note of the analyses that best satisfy the preference rules at each point</a:t>
            </a:r>
          </a:p>
          <a:p>
            <a:r>
              <a:rPr lang="en-US" b="1" i="1" dirty="0" smtClean="0"/>
              <a:t>Ambiguity</a:t>
            </a:r>
            <a:r>
              <a:rPr lang="en-US" dirty="0" smtClean="0"/>
              <a:t>: Two or more best analyses at a given point</a:t>
            </a:r>
          </a:p>
          <a:p>
            <a:r>
              <a:rPr lang="en-US" b="1" i="1" dirty="0" smtClean="0"/>
              <a:t>Revision</a:t>
            </a:r>
            <a:r>
              <a:rPr lang="en-US" dirty="0" smtClean="0"/>
              <a:t>: The best analysis at a given point is not part of the best analysis at a later point</a:t>
            </a:r>
          </a:p>
          <a:p>
            <a:r>
              <a:rPr lang="en-US" b="1" i="1" dirty="0" smtClean="0"/>
              <a:t>Expectation</a:t>
            </a:r>
            <a:r>
              <a:rPr lang="en-US" dirty="0" smtClean="0"/>
              <a:t>: We most expect events that lead to an analysis that doesn’t conflict with the preference rules</a:t>
            </a:r>
          </a:p>
          <a:p>
            <a:r>
              <a:rPr lang="en-US" b="1" i="1" dirty="0" smtClean="0"/>
              <a:t>Style</a:t>
            </a:r>
            <a:r>
              <a:rPr lang="en-US" dirty="0" smtClean="0"/>
              <a:t>: A piece is in the style of the preference rules if it satisfies them not too well (boring) and does not conflict with them too much (incomprehensible)</a:t>
            </a:r>
          </a:p>
          <a:p>
            <a:r>
              <a:rPr lang="en-US" b="1" i="1" dirty="0" smtClean="0"/>
              <a:t>Composition</a:t>
            </a:r>
            <a:r>
              <a:rPr lang="en-US" dirty="0" smtClean="0"/>
              <a:t>: Compose a piece that optimally satisfies the preference rules</a:t>
            </a:r>
          </a:p>
          <a:p>
            <a:r>
              <a:rPr lang="en-US" b="1" i="1" dirty="0" smtClean="0"/>
              <a:t>Performance</a:t>
            </a:r>
            <a:r>
              <a:rPr lang="en-US" dirty="0" smtClean="0"/>
              <a:t>: Temporal and dynamic expression aimed at conveying structure that best satisfies the preference rules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Can model music cognition using algorithms that generate </a:t>
            </a:r>
            <a:r>
              <a:rPr lang="en-US" i="1" dirty="0" smtClean="0"/>
              <a:t>structural descriptions </a:t>
            </a:r>
            <a:r>
              <a:rPr lang="en-US" dirty="0" smtClean="0"/>
              <a:t>from </a:t>
            </a:r>
            <a:r>
              <a:rPr lang="en-US" i="1" dirty="0" smtClean="0"/>
              <a:t>musical surfaces</a:t>
            </a:r>
          </a:p>
          <a:p>
            <a:r>
              <a:rPr lang="en-US" dirty="0" smtClean="0"/>
              <a:t>We can evaluate such algorithms by comparing their output with expert analyses and authoritative scores</a:t>
            </a:r>
          </a:p>
          <a:p>
            <a:r>
              <a:rPr lang="en-US" dirty="0" smtClean="0"/>
              <a:t>Some well-developed theories of music cognition take the form of </a:t>
            </a:r>
            <a:r>
              <a:rPr lang="en-US" i="1" dirty="0" smtClean="0"/>
              <a:t>preference-rule systems </a:t>
            </a:r>
            <a:r>
              <a:rPr lang="en-US" dirty="0" smtClean="0"/>
              <a:t>containing</a:t>
            </a:r>
          </a:p>
          <a:p>
            <a:pPr lvl="1"/>
            <a:r>
              <a:rPr lang="en-US" dirty="0" smtClean="0"/>
              <a:t>Well-</a:t>
            </a:r>
            <a:r>
              <a:rPr lang="en-US" dirty="0" err="1" smtClean="0"/>
              <a:t>formedness</a:t>
            </a:r>
            <a:r>
              <a:rPr lang="en-US" dirty="0" smtClean="0"/>
              <a:t> rules that define a class of legal analyses</a:t>
            </a:r>
          </a:p>
          <a:p>
            <a:pPr lvl="1"/>
            <a:r>
              <a:rPr lang="en-US" dirty="0" smtClean="0"/>
              <a:t>Preference rules that identify the well-formed analyses that best describe the listener’s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349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1772"/>
            <a:ext cx="8229600" cy="1856228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Most recent theories of music cognition have been rule systems, algorithms or computer programs</a:t>
            </a:r>
          </a:p>
          <a:p>
            <a:r>
              <a:rPr lang="en-US" dirty="0" smtClean="0"/>
              <a:t>Take representation of musical passage as input and output a structural description</a:t>
            </a:r>
          </a:p>
          <a:p>
            <a:r>
              <a:rPr lang="en-US" dirty="0" smtClean="0"/>
              <a:t>Structural description should correctly describe aspects of how a listener interprets the passage</a:t>
            </a:r>
            <a:endParaRPr lang="en-US" dirty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1049338" y="1298134"/>
          <a:ext cx="6604000" cy="3703638"/>
        </p:xfrm>
        <a:graphic>
          <a:graphicData uri="http://schemas.openxmlformats.org/presentationml/2006/ole">
            <p:oleObj spid="_x0000_s5122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</a:t>
            </a:r>
            <a:r>
              <a:rPr lang="en-US" dirty="0" smtClean="0"/>
              <a:t>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7667"/>
          </a:xfrm>
        </p:spPr>
        <p:txBody>
          <a:bodyPr>
            <a:normAutofit fontScale="47500" lnSpcReduction="20000"/>
          </a:bodyPr>
          <a:lstStyle/>
          <a:p>
            <a:r>
              <a:rPr lang="en-US" dirty="0" err="1" smtClean="0"/>
              <a:t>Hamanaka</a:t>
            </a:r>
            <a:r>
              <a:rPr lang="en-US" dirty="0" smtClean="0"/>
              <a:t>, M., Hirata, K. &amp; </a:t>
            </a:r>
            <a:r>
              <a:rPr lang="en-US" dirty="0" err="1" smtClean="0"/>
              <a:t>Tojo</a:t>
            </a:r>
            <a:r>
              <a:rPr lang="en-US" dirty="0" smtClean="0"/>
              <a:t>, S. (2005). ATTA: Automatic time-span tree analyzer based on extended GTTM. </a:t>
            </a:r>
            <a:r>
              <a:rPr lang="en-US" i="1" dirty="0" smtClean="0"/>
              <a:t>Proceedings of the Sixth International Conference on Music Information Retrieval (ISMIR 2005)</a:t>
            </a:r>
            <a:r>
              <a:rPr lang="en-US" dirty="0" smtClean="0"/>
              <a:t>, London. pp. 358—365. </a:t>
            </a:r>
            <a:r>
              <a:rPr lang="en-US" dirty="0" smtClean="0">
                <a:hlinkClick r:id="rId2"/>
              </a:rPr>
              <a:t>http://ismir2005.ismir.net/proceedings/1015.pdf</a:t>
            </a:r>
            <a:endParaRPr lang="en-US" dirty="0" smtClean="0"/>
          </a:p>
          <a:p>
            <a:r>
              <a:rPr lang="en-US" dirty="0" err="1" smtClean="0"/>
              <a:t>Hamanaka</a:t>
            </a:r>
            <a:r>
              <a:rPr lang="en-US" dirty="0" smtClean="0"/>
              <a:t>, M., Hirata, K. &amp; </a:t>
            </a:r>
            <a:r>
              <a:rPr lang="en-US" dirty="0" err="1" smtClean="0"/>
              <a:t>Tojo</a:t>
            </a:r>
            <a:r>
              <a:rPr lang="en-US" dirty="0" smtClean="0"/>
              <a:t>, S. (2007). ATTA: Implementing GTTM on a computer. </a:t>
            </a:r>
            <a:r>
              <a:rPr lang="en-US" i="1" dirty="0" smtClean="0"/>
              <a:t>Proceedings of the Eighth International Conference on Music Information Retrieval (ISMIR 2007)</a:t>
            </a:r>
            <a:r>
              <a:rPr lang="en-US" dirty="0" smtClean="0"/>
              <a:t>, Vienna. pp. 285-286. </a:t>
            </a:r>
            <a:r>
              <a:rPr lang="en-US" dirty="0" smtClean="0">
                <a:hlinkClick r:id="rId3"/>
              </a:rPr>
              <a:t>http://ismir2007.ismir.net/proceedings/ISMIR2007_p285_hamanaka.pdf</a:t>
            </a:r>
            <a:endParaRPr lang="en-US" dirty="0" smtClean="0"/>
          </a:p>
          <a:p>
            <a:r>
              <a:rPr lang="en-US" dirty="0" err="1" smtClean="0"/>
              <a:t>Kostka</a:t>
            </a:r>
            <a:r>
              <a:rPr lang="en-US" dirty="0" smtClean="0"/>
              <a:t>, S. &amp; Payne, D. (1995a). </a:t>
            </a:r>
            <a:r>
              <a:rPr lang="en-US" i="1" dirty="0" smtClean="0"/>
              <a:t>Tonal Harmony</a:t>
            </a:r>
            <a:r>
              <a:rPr lang="en-US" dirty="0" smtClean="0"/>
              <a:t>. New York: McGraw-Hill.</a:t>
            </a:r>
          </a:p>
          <a:p>
            <a:r>
              <a:rPr lang="en-US" dirty="0" err="1" smtClean="0"/>
              <a:t>Kostka</a:t>
            </a:r>
            <a:r>
              <a:rPr lang="en-US" dirty="0" smtClean="0"/>
              <a:t>, S. &amp; Payne, D. (1995b). Workbook for Tonal Harmony. New York: McGraw-Hill.</a:t>
            </a:r>
          </a:p>
          <a:p>
            <a:r>
              <a:rPr lang="en-GB" dirty="0" err="1" smtClean="0"/>
              <a:t>Lerdahl</a:t>
            </a:r>
            <a:r>
              <a:rPr lang="en-GB" dirty="0" smtClean="0"/>
              <a:t>, F. and </a:t>
            </a:r>
            <a:r>
              <a:rPr lang="en-GB" dirty="0" err="1" smtClean="0"/>
              <a:t>Jackendoff</a:t>
            </a:r>
            <a:r>
              <a:rPr lang="en-GB" dirty="0" smtClean="0"/>
              <a:t>, R. (1983). </a:t>
            </a:r>
            <a:r>
              <a:rPr lang="en-GB" i="1" dirty="0" smtClean="0"/>
              <a:t>A Generative Theory of Tonal Music.</a:t>
            </a:r>
            <a:r>
              <a:rPr lang="en-GB" dirty="0" smtClean="0"/>
              <a:t> MIT Press, Cambridge, MA.</a:t>
            </a:r>
            <a:endParaRPr lang="en-US" dirty="0" smtClean="0"/>
          </a:p>
          <a:p>
            <a:r>
              <a:rPr lang="en-GB" dirty="0" err="1" smtClean="0"/>
              <a:t>Longuet</a:t>
            </a:r>
            <a:r>
              <a:rPr lang="en-GB" dirty="0" smtClean="0"/>
              <a:t>-Higgins, H. C. (1976). The perception of melodies. </a:t>
            </a:r>
            <a:r>
              <a:rPr lang="en-GB" i="1" dirty="0" smtClean="0"/>
              <a:t>Nature</a:t>
            </a:r>
            <a:r>
              <a:rPr lang="en-GB" dirty="0" smtClean="0"/>
              <a:t>, 263(5579), 646-653.</a:t>
            </a:r>
          </a:p>
          <a:p>
            <a:r>
              <a:rPr lang="en-GB" dirty="0" err="1" smtClean="0"/>
              <a:t>Longuet</a:t>
            </a:r>
            <a:r>
              <a:rPr lang="en-GB" dirty="0" smtClean="0"/>
              <a:t>-Higgins, H. C. (1987). The perception of melodies. In H. C. </a:t>
            </a:r>
            <a:r>
              <a:rPr lang="en-GB" dirty="0" err="1" smtClean="0"/>
              <a:t>Longuet</a:t>
            </a:r>
            <a:r>
              <a:rPr lang="en-GB" dirty="0" smtClean="0"/>
              <a:t>-Higgins (ed.), </a:t>
            </a:r>
            <a:r>
              <a:rPr lang="en-GB" i="1" dirty="0" smtClean="0"/>
              <a:t>Mental Processes: Studies in Cognitive Science</a:t>
            </a:r>
            <a:r>
              <a:rPr lang="en-GB" dirty="0" smtClean="0"/>
              <a:t>, pp. 105-129. British Psychological Society/MIT Press, London/Cambridge, MA.</a:t>
            </a:r>
          </a:p>
          <a:p>
            <a:r>
              <a:rPr lang="en-GB" dirty="0" smtClean="0"/>
              <a:t>Meredith, D. (2002). Review of David </a:t>
            </a:r>
            <a:r>
              <a:rPr lang="en-GB" dirty="0" err="1" smtClean="0"/>
              <a:t>Temperley’s</a:t>
            </a:r>
            <a:r>
              <a:rPr lang="en-GB" dirty="0" smtClean="0"/>
              <a:t> </a:t>
            </a:r>
            <a:r>
              <a:rPr lang="en-GB" i="1" dirty="0" smtClean="0"/>
              <a:t>The Cognition of Basic Musical Structures </a:t>
            </a:r>
            <a:r>
              <a:rPr lang="en-GB" dirty="0" smtClean="0"/>
              <a:t>(Cambridge, MA: MIT Press, 2001). </a:t>
            </a:r>
            <a:r>
              <a:rPr lang="en-GB" i="1" dirty="0" err="1" smtClean="0"/>
              <a:t>Musicae</a:t>
            </a:r>
            <a:r>
              <a:rPr lang="en-GB" i="1" dirty="0" smtClean="0"/>
              <a:t> Scientiae</a:t>
            </a:r>
            <a:r>
              <a:rPr lang="en-GB" dirty="0" smtClean="0"/>
              <a:t>, 6(2), pp. 287-</a:t>
            </a:r>
            <a:r>
              <a:rPr lang="en-GB" smtClean="0"/>
              <a:t>302.</a:t>
            </a:r>
            <a:endParaRPr lang="en-US" smtClean="0"/>
          </a:p>
          <a:p>
            <a:r>
              <a:rPr lang="en-US" dirty="0" smtClean="0"/>
              <a:t>Meredith, D. (2006). The ps13 pitch spelling algorithm. Journal of New Music Research, 35(2), pp. 121-159. </a:t>
            </a:r>
            <a:r>
              <a:rPr lang="en-US" dirty="0" smtClean="0">
                <a:hlinkClick r:id="rId4"/>
              </a:rPr>
              <a:t>http://taylorandfrancis.metapress.com/link.asp?id=q679l61r31m18460</a:t>
            </a:r>
            <a:endParaRPr lang="en-US" dirty="0" smtClean="0"/>
          </a:p>
          <a:p>
            <a:r>
              <a:rPr lang="en-US" dirty="0" smtClean="0"/>
              <a:t>Meredith, D. (2007). Computing Pitch Names in Tonal Music: A Comparative Analysis of Pitch Spelling Algorithms. D. Phil. dissertation. Faculty of Music, University of Oxford. </a:t>
            </a:r>
            <a:r>
              <a:rPr lang="en-US" dirty="0" smtClean="0">
                <a:hlinkClick r:id="rId5"/>
              </a:rPr>
              <a:t>http://www.titanmusic.com/papers/public/meredith-dphil-final.pdf</a:t>
            </a:r>
            <a:endParaRPr lang="en-US" dirty="0" smtClean="0"/>
          </a:p>
          <a:p>
            <a:r>
              <a:rPr lang="en-GB" dirty="0" err="1" smtClean="0"/>
              <a:t>Temperley</a:t>
            </a:r>
            <a:r>
              <a:rPr lang="en-GB" dirty="0" smtClean="0"/>
              <a:t>, D. (2001). </a:t>
            </a:r>
            <a:r>
              <a:rPr lang="en-GB" i="1" dirty="0" smtClean="0"/>
              <a:t>The Cognition of Basic Musical Structures. </a:t>
            </a:r>
            <a:r>
              <a:rPr lang="en-GB" dirty="0" smtClean="0"/>
              <a:t>MIT Press, Cambridge, MA.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2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0900"/>
            <a:ext cx="8229600" cy="2018491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Models take different types of input</a:t>
            </a:r>
          </a:p>
          <a:p>
            <a:pPr lvl="1"/>
            <a:r>
              <a:rPr lang="en-US" dirty="0" smtClean="0"/>
              <a:t>audio signals representing sound</a:t>
            </a:r>
          </a:p>
          <a:p>
            <a:pPr lvl="1"/>
            <a:r>
              <a:rPr lang="en-US" dirty="0" smtClean="0"/>
              <a:t>representations of notated scores</a:t>
            </a:r>
          </a:p>
          <a:p>
            <a:pPr lvl="1"/>
            <a:r>
              <a:rPr lang="en-US" dirty="0" smtClean="0"/>
              <a:t>piano-roll representations</a:t>
            </a:r>
          </a:p>
          <a:p>
            <a:r>
              <a:rPr lang="en-US" dirty="0" smtClean="0"/>
              <a:t>Type of input depends on purpose of model</a:t>
            </a:r>
            <a:endParaRPr lang="en-US" dirty="0"/>
          </a:p>
        </p:txBody>
      </p:sp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049338" y="957263"/>
          <a:ext cx="6604000" cy="3703637"/>
        </p:xfrm>
        <a:graphic>
          <a:graphicData uri="http://schemas.openxmlformats.org/presentationml/2006/ole">
            <p:oleObj spid="_x0000_s15362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826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Algorithmic models of music cognition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60899"/>
            <a:ext cx="8229600" cy="198447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 structural description represents a listener’s interpretation – so cannot be tested directly</a:t>
            </a:r>
          </a:p>
          <a:p>
            <a:r>
              <a:rPr lang="en-US" dirty="0" smtClean="0"/>
              <a:t>Need to </a:t>
            </a:r>
            <a:r>
              <a:rPr lang="en-US" dirty="0" err="1" smtClean="0"/>
              <a:t>hypothesise</a:t>
            </a:r>
            <a:r>
              <a:rPr lang="en-US" dirty="0" smtClean="0"/>
              <a:t> how the listener’s interpretation will influence his or her </a:t>
            </a:r>
            <a:r>
              <a:rPr lang="en-US" dirty="0" err="1" smtClean="0"/>
              <a:t>behaviour</a:t>
            </a:r>
            <a:endParaRPr lang="en-US" dirty="0"/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1049338" y="957263"/>
          <a:ext cx="6604000" cy="3703637"/>
        </p:xfrm>
        <a:graphic>
          <a:graphicData uri="http://schemas.openxmlformats.org/presentationml/2006/ole">
            <p:oleObj spid="_x0000_s16386" name="UML Diagram" r:id="rId3" imgW="9608400" imgH="53899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0162"/>
            <a:ext cx="8229600" cy="2083280"/>
          </a:xfrm>
        </p:spPr>
        <p:txBody>
          <a:bodyPr/>
          <a:lstStyle/>
          <a:p>
            <a:r>
              <a:rPr lang="en-US" dirty="0" smtClean="0"/>
              <a:t>Computer program that takes a performance of a melody as input and predicts key, pitch names, </a:t>
            </a:r>
            <a:r>
              <a:rPr lang="en-US" dirty="0" err="1" smtClean="0"/>
              <a:t>metre</a:t>
            </a:r>
            <a:r>
              <a:rPr lang="en-US" dirty="0" smtClean="0"/>
              <a:t>, notated note durations and onsets, phrasing and articulation</a:t>
            </a: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7410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30162"/>
            <a:ext cx="8229600" cy="1850036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Uses score as a ground truth</a:t>
            </a:r>
          </a:p>
          <a:p>
            <a:pPr lvl="1"/>
            <a:r>
              <a:rPr lang="en-US" dirty="0" smtClean="0"/>
              <a:t>Assumes pitch names, </a:t>
            </a:r>
            <a:r>
              <a:rPr lang="en-US" dirty="0" err="1" smtClean="0"/>
              <a:t>metre</a:t>
            </a:r>
            <a:r>
              <a:rPr lang="en-US" dirty="0" smtClean="0"/>
              <a:t>, phrasing, key, etc. should be as notated in an authoritative score of the passage performed</a:t>
            </a:r>
          </a:p>
          <a:p>
            <a:r>
              <a:rPr lang="en-US" dirty="0" smtClean="0"/>
              <a:t>Note fourth note here spelt as an </a:t>
            </a:r>
            <a:r>
              <a:rPr lang="en-US" dirty="0" err="1" smtClean="0"/>
              <a:t>Ab</a:t>
            </a:r>
            <a:r>
              <a:rPr lang="en-US" dirty="0" smtClean="0"/>
              <a:t> not a G#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8434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30216"/>
            <a:ext cx="8229600" cy="1927784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Even calculating notated duration and onset of each note is not trivial because performed durations and onsets will not correspond exactly to those in the score</a:t>
            </a:r>
          </a:p>
          <a:p>
            <a:pPr lvl="1"/>
            <a:r>
              <a:rPr lang="en-US" dirty="0" smtClean="0"/>
              <a:t>e.g., need to decide whether timing difference is due to tempo change or change in notated value</a:t>
            </a:r>
            <a:endParaRPr lang="en-US" dirty="0"/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19458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12812"/>
          </a:xfrm>
        </p:spPr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(1976)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4642725"/>
            <a:ext cx="8337550" cy="2127839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Program assumes that perception of rhythm is independent of perception of tonality</a:t>
            </a:r>
          </a:p>
          <a:p>
            <a:r>
              <a:rPr lang="en-US" dirty="0" smtClean="0"/>
              <a:t>So rhythm perceived not affected by pitch</a:t>
            </a:r>
          </a:p>
          <a:p>
            <a:pPr lvl="1"/>
            <a:r>
              <a:rPr lang="en-US" dirty="0" smtClean="0"/>
              <a:t>actually not strictly true (cf. compound melody)</a:t>
            </a:r>
          </a:p>
          <a:p>
            <a:r>
              <a:rPr lang="en-US" dirty="0" smtClean="0"/>
              <a:t>Assumes </a:t>
            </a:r>
            <a:r>
              <a:rPr lang="en-US" dirty="0" err="1" smtClean="0"/>
              <a:t>metre</a:t>
            </a:r>
            <a:r>
              <a:rPr lang="en-US" dirty="0" smtClean="0"/>
              <a:t> independent of dynamics</a:t>
            </a:r>
          </a:p>
          <a:p>
            <a:pPr lvl="1"/>
            <a:r>
              <a:rPr lang="en-US" dirty="0" smtClean="0"/>
              <a:t>can perceive </a:t>
            </a:r>
            <a:r>
              <a:rPr lang="en-US" dirty="0" err="1" smtClean="0"/>
              <a:t>metre</a:t>
            </a:r>
            <a:r>
              <a:rPr lang="en-US" dirty="0" smtClean="0"/>
              <a:t> on harpsichord and organ where dynamics not controlled</a:t>
            </a:r>
          </a:p>
          <a:p>
            <a:r>
              <a:rPr lang="en-US" dirty="0" smtClean="0"/>
              <a:t>Only considers </a:t>
            </a:r>
            <a:r>
              <a:rPr lang="en-US" dirty="0" err="1" smtClean="0"/>
              <a:t>metres</a:t>
            </a:r>
            <a:r>
              <a:rPr lang="en-US" dirty="0" smtClean="0"/>
              <a:t> in which beats within a single level are equally-spaced</a:t>
            </a:r>
          </a:p>
          <a:p>
            <a:r>
              <a:rPr lang="en-US" dirty="0" smtClean="0"/>
              <a:t>One or two equally-spaced beats between consecutive beats at the next higher level</a:t>
            </a:r>
            <a:endParaRPr lang="en-US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20482" name="UML Diagram" r:id="rId3" imgW="6043680" imgH="3550320" progId="">
              <p:embed/>
            </p:oleObj>
          </a:graphicData>
        </a:graphic>
      </p:graphicFrame>
      <p:sp>
        <p:nvSpPr>
          <p:cNvPr id="5" name="Rectangle 7"/>
          <p:cNvSpPr txBox="1">
            <a:spLocks noChangeArrowheads="1"/>
          </p:cNvSpPr>
          <p:nvPr/>
        </p:nvSpPr>
        <p:spPr>
          <a:xfrm>
            <a:off x="349250" y="4044362"/>
            <a:ext cx="8686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OUTPUT:</a:t>
            </a:r>
          </a:p>
          <a:p>
            <a:pPr marL="342900" marR="0" lvl="0" indent="-342900" algn="ctr" defTabSz="4572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GB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[[[24 C STC] [[-5 G STC] [0 G STC]]] [[1 AB] [-1 G TEN]]] [[[REST] [4 B STC]] [1 C TEN]]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291050" y="640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Longuet</a:t>
            </a:r>
            <a:r>
              <a:rPr lang="en-US" dirty="0" smtClean="0"/>
              <a:t>-Higgins’ model of rhythm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57538"/>
            <a:ext cx="8229600" cy="208121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To start, listener assumes binary </a:t>
            </a:r>
            <a:r>
              <a:rPr lang="en-US" dirty="0" err="1" smtClean="0"/>
              <a:t>metre</a:t>
            </a:r>
            <a:endParaRPr lang="en-US" dirty="0" smtClean="0"/>
          </a:p>
          <a:p>
            <a:r>
              <a:rPr lang="en-US" dirty="0" smtClean="0"/>
              <a:t>Changes interpretation if given enough evidence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err="1" smtClean="0"/>
              <a:t>metre</a:t>
            </a:r>
            <a:r>
              <a:rPr lang="en-US" dirty="0" smtClean="0"/>
              <a:t> implies a syncopation</a:t>
            </a:r>
          </a:p>
          <a:p>
            <a:pPr lvl="1"/>
            <a:r>
              <a:rPr lang="en-US" dirty="0" smtClean="0"/>
              <a:t>current </a:t>
            </a:r>
            <a:r>
              <a:rPr lang="en-US" dirty="0" err="1" smtClean="0"/>
              <a:t>metre</a:t>
            </a:r>
            <a:r>
              <a:rPr lang="en-US" dirty="0" smtClean="0"/>
              <a:t> implies excessive change in tempo</a:t>
            </a:r>
          </a:p>
          <a:p>
            <a:r>
              <a:rPr lang="en-US" dirty="0" smtClean="0"/>
              <a:t>If enough evidence, then changes to a </a:t>
            </a:r>
            <a:r>
              <a:rPr lang="en-US" dirty="0" err="1" smtClean="0"/>
              <a:t>metre</a:t>
            </a:r>
            <a:r>
              <a:rPr lang="en-US" dirty="0" smtClean="0"/>
              <a:t> where no syncopation and/or smaller change in tempo implied</a:t>
            </a:r>
            <a:endParaRPr lang="en-US" dirty="0"/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2146300" y="1187450"/>
          <a:ext cx="4864100" cy="2857500"/>
        </p:xfrm>
        <a:graphic>
          <a:graphicData uri="http://schemas.openxmlformats.org/presentationml/2006/ole">
            <p:oleObj spid="_x0000_s21506" name="UML Diagram" r:id="rId3" imgW="6043680" imgH="35503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1790</Words>
  <Application>Microsoft Macintosh PowerPoint</Application>
  <PresentationFormat>On-screen Show (4:3)</PresentationFormat>
  <Paragraphs>128</Paragraphs>
  <Slides>20</Slides>
  <Notes>0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Office Theme</vt:lpstr>
      <vt:lpstr>UML Diagram</vt:lpstr>
      <vt:lpstr>Introduction to algorithmic models of music cognition</vt:lpstr>
      <vt:lpstr>Algorithmic models of music cognition</vt:lpstr>
      <vt:lpstr>Algorithmic models of music cognition</vt:lpstr>
      <vt:lpstr>Algorithmic models of music cognition</vt:lpstr>
      <vt:lpstr>Longuet-Higgins’ model (1976)</vt:lpstr>
      <vt:lpstr>Longuet-Higgins’ model (1976)</vt:lpstr>
      <vt:lpstr>Longuet-Higgins’ model (1976)</vt:lpstr>
      <vt:lpstr>Longuet-Higgins’ model (1976)</vt:lpstr>
      <vt:lpstr>Longuet-Higgins’ model of rhythm</vt:lpstr>
      <vt:lpstr>Longuet-Higgins’ model of tonality</vt:lpstr>
      <vt:lpstr>Longuet-Higgins’ model: Output</vt:lpstr>
      <vt:lpstr>Lerdahl and Jackendoff’s (1983) Generative Theory of Tonal Music (GTTM)</vt:lpstr>
      <vt:lpstr>GTTM</vt:lpstr>
      <vt:lpstr>GTTM</vt:lpstr>
      <vt:lpstr>Temperley and Sleator’s Melisma system</vt:lpstr>
      <vt:lpstr>Melisma</vt:lpstr>
      <vt:lpstr>Melisma</vt:lpstr>
      <vt:lpstr>Using Temperley’s model to explain listening, composition, performance and style</vt:lpstr>
      <vt:lpstr>Summary</vt:lpstr>
      <vt:lpstr>References</vt:lpstr>
    </vt:vector>
  </TitlesOfParts>
  <Company>IMI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Meredith</dc:creator>
  <cp:lastModifiedBy>David Meredith</cp:lastModifiedBy>
  <cp:revision>34</cp:revision>
  <dcterms:created xsi:type="dcterms:W3CDTF">2011-02-02T07:16:39Z</dcterms:created>
  <dcterms:modified xsi:type="dcterms:W3CDTF">2011-02-02T08:56:04Z</dcterms:modified>
</cp:coreProperties>
</file>