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6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Libre Franklin" pitchFamily="2" charset="77"/>
      <p:regular r:id="rId39"/>
      <p:bold r:id="rId40"/>
      <p:italic r:id="rId41"/>
      <p:boldItalic r:id="rId42"/>
    </p:embeddedFont>
    <p:embeddedFont>
      <p:font typeface="Noto Sans Symbols" panose="020B0502040504020204" pitchFamily="34" charset="0"/>
      <p:regular r:id="rId43"/>
      <p:bold r:id="rId44"/>
      <p:italic r:id="rId45"/>
      <p:boldItalic r:id="rId46"/>
    </p:embeddedFont>
    <p:embeddedFont>
      <p:font typeface="Playfair Display" pitchFamily="2" charset="77"/>
      <p:regular r:id="rId47"/>
      <p:bold r:id="rId48"/>
      <p:italic r:id="rId49"/>
      <p:boldItalic r:id="rId50"/>
    </p:embeddedFont>
    <p:embeddedFont>
      <p:font typeface="Roboto Mono" pitchFamily="49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73">
          <p15:clr>
            <a:srgbClr val="A4A3A4"/>
          </p15:clr>
        </p15:guide>
        <p15:guide id="4" pos="136">
          <p15:clr>
            <a:srgbClr val="A4A3A4"/>
          </p15:clr>
        </p15:guide>
        <p15:guide id="5" pos="419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568" y="200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90"/>
        <p:guide pos="2160"/>
        <p:guide orient="horz" pos="373"/>
        <p:guide pos="136"/>
        <p:guide pos="419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10518" y="619273"/>
            <a:ext cx="6436964" cy="362079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6964" cy="4201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b29f264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8" y="619125"/>
            <a:ext cx="6435600" cy="362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5b29f26439_0_0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5b29f2643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  <p:sp>
        <p:nvSpPr>
          <p:cNvPr id="124" name="Google Shape;124;g25b29f26439_0_0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28.09.2020</a:t>
            </a:r>
            <a:endParaRPr/>
          </a:p>
        </p:txBody>
      </p:sp>
      <p:sp>
        <p:nvSpPr>
          <p:cNvPr id="125" name="Google Shape;125;g25b29f26439_0_0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Johannes Hentschel</a:t>
            </a:r>
            <a:endParaRPr/>
          </a:p>
        </p:txBody>
      </p:sp>
      <p:sp>
        <p:nvSpPr>
          <p:cNvPr id="126" name="Google Shape;126;g25b29f26439_0_0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20. Jahreskongress der GMTH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5b29f2643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5b29f26439_0_95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Example: slices as base representation</a:t>
            </a:r>
            <a:endParaRPr/>
          </a:p>
        </p:txBody>
      </p:sp>
      <p:sp>
        <p:nvSpPr>
          <p:cNvPr id="227" name="Google Shape;227;g25b29f26439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b29f2643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5b29f26439_0_105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Example for slicing a score for analysis: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ELVIS Electronic Locator of Vertical Interval Successions @ McGill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→ SIMSSA project</a:t>
            </a:r>
            <a:endParaRPr/>
          </a:p>
        </p:txBody>
      </p:sp>
      <p:sp>
        <p:nvSpPr>
          <p:cNvPr id="238" name="Google Shape;238;g25b29f26439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5b29f2643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5b29f26439_0_114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Example for slicing a score for analysing the latent polyphonic structure</a:t>
            </a:r>
            <a:endParaRPr/>
          </a:p>
        </p:txBody>
      </p:sp>
      <p:sp>
        <p:nvSpPr>
          <p:cNvPr id="248" name="Google Shape;248;g25b29f26439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b29f26439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5b29f26439_0_123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fixed-size window, for example to create one-hot encodings for machine learning.</a:t>
            </a:r>
            <a:endParaRPr/>
          </a:p>
        </p:txBody>
      </p:sp>
      <p:sp>
        <p:nvSpPr>
          <p:cNvPr id="258" name="Google Shape;258;g25b29f26439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5b29f26439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5b29f26439_0_130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fixed-size window, for example to create one-hot encodings for machine learning (will see an example later).</a:t>
            </a:r>
            <a:endParaRPr/>
          </a:p>
        </p:txBody>
      </p:sp>
      <p:sp>
        <p:nvSpPr>
          <p:cNvPr id="266" name="Google Shape;266;g25b29f26439_0_1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5b29f26439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5b29f26439_0_137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25b29f26439_0_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5b29f26439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5b29f26439_0_144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Grouping pieces</a:t>
            </a:r>
            <a:endParaRPr/>
          </a:p>
        </p:txBody>
      </p:sp>
      <p:sp>
        <p:nvSpPr>
          <p:cNvPr id="282" name="Google Shape;282;g25b29f26439_0_1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5b29f26439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5b29f26439_0_156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Grouping chords</a:t>
            </a:r>
            <a:endParaRPr/>
          </a:p>
        </p:txBody>
      </p:sp>
      <p:sp>
        <p:nvSpPr>
          <p:cNvPr id="295" name="Google Shape;295;g25b29f26439_0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5b29f26439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5b29f26439_0_165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g25b29f26439_0_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5b29f2643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5b29f26439_0_174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/>
              <a:t>When slicing scores, a few decisions need to be taken depending on the research context.</a:t>
            </a:r>
            <a:br>
              <a:rPr lang="fr-FR"/>
            </a:br>
            <a:r>
              <a:rPr lang="fr-FR"/>
              <a:t>In practice, such decisions are rarely communicated in the supplementary material, let alone in the papers.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5b29f26439_0_1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b29f2643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8" y="619125"/>
            <a:ext cx="6435600" cy="362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25b29f26439_0_18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25b29f26439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  <p:sp>
        <p:nvSpPr>
          <p:cNvPr id="143" name="Google Shape;143;g25b29f26439_0_18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28.09.2020</a:t>
            </a:r>
            <a:endParaRPr/>
          </a:p>
        </p:txBody>
      </p:sp>
      <p:sp>
        <p:nvSpPr>
          <p:cNvPr id="144" name="Google Shape;144;g25b29f26439_0_18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Johannes Hentschel</a:t>
            </a:r>
            <a:endParaRPr/>
          </a:p>
        </p:txBody>
      </p:sp>
      <p:sp>
        <p:nvSpPr>
          <p:cNvPr id="145" name="Google Shape;145;g25b29f26439_0_1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20. Jahreskongress der GMTH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5b29f26439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5b29f26439_0_182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g25b29f26439_0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5b29f26439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5b29f26439_0_190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25b29f26439_0_1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5b29f26439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5b29f26439_0_198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25b29f26439_0_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5b29f26439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5b29f26439_0_207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25b29f26439_0_2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5b29f26439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25b29f26439_0_215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25b29f26439_0_2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5b29f264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5b29f26439_0_225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25b29f26439_0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5b29f26439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5b29f26439_0_233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25b29f26439_0_2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5b29f26439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5b29f26439_0_240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25b29f26439_0_2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5b29f26439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5b29f26439_0_247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25b29f26439_0_2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b29f2643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5b29f26439_0_255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25b29f26439_0_2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5b29f2643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5b29f26439_0_37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5b29f26439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5b29f26439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5b29f26439_0_262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25b29f26439_0_2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5b29f2643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5b29f26439_0_269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Did not manage to clean up these figure but thought they might be of interest</a:t>
            </a:r>
            <a:endParaRPr/>
          </a:p>
        </p:txBody>
      </p:sp>
      <p:sp>
        <p:nvSpPr>
          <p:cNvPr id="422" name="Google Shape;422;g25b29f26439_0_2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5b29f26439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5b29f26439_0_276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Not new functionality, but now we have specific settings that can be systematically applied and communicated.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Answer to sounding events vs. tied notes: segmentation based on note heads likely not slicing, but grouping.</a:t>
            </a:r>
            <a:endParaRPr/>
          </a:p>
        </p:txBody>
      </p:sp>
      <p:sp>
        <p:nvSpPr>
          <p:cNvPr id="430" name="Google Shape;430;g25b29f26439_0_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5b29f26439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5b29f26439_0_284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25b29f26439_0_2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5b29f26439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5b29f26439_0_291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g25b29f26439_0_2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5b29f26439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5b29f26439_0_298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25b29f26439_0_2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5aa2bc0b47_14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1138" y="619125"/>
            <a:ext cx="6435600" cy="362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g25aa2bc0b47_14_32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25aa2bc0b47_14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36</a:t>
            </a:fld>
            <a:endParaRPr/>
          </a:p>
        </p:txBody>
      </p:sp>
      <p:sp>
        <p:nvSpPr>
          <p:cNvPr id="463" name="Google Shape;463;g25aa2bc0b47_14_32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28.09.2020</a:t>
            </a:r>
            <a:endParaRPr/>
          </a:p>
        </p:txBody>
      </p:sp>
      <p:sp>
        <p:nvSpPr>
          <p:cNvPr id="464" name="Google Shape;464;g25aa2bc0b47_14_32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Johannes Hentschel</a:t>
            </a:r>
            <a:endParaRPr/>
          </a:p>
        </p:txBody>
      </p:sp>
      <p:sp>
        <p:nvSpPr>
          <p:cNvPr id="465" name="Google Shape;465;g25aa2bc0b47_14_32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20. Jahreskongress der GMTH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b29f2643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b29f26439_0_46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FR"/>
              <a:t>Model for music history: The corpus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FR"/>
              <a:t>Harmony latent entity (interest in interrelation between music theorists' analysis &amp; surface of the score)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FR"/>
              <a:t>Annotation workflow	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FR"/>
              <a:t>Data curation: Corpus Creation pipeline with focus on FAIR → metadata, paradata, versioning, identifiers, open formats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FR"/>
              <a:t>Chord models, using the corpus in many different ways</a:t>
            </a:r>
            <a:endParaRPr/>
          </a:p>
        </p:txBody>
      </p:sp>
      <p:sp>
        <p:nvSpPr>
          <p:cNvPr id="172" name="Google Shape;172;g25b29f26439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5b29f2643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5b29f26439_0_54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</p:txBody>
      </p:sp>
      <p:sp>
        <p:nvSpPr>
          <p:cNvPr id="181" name="Google Shape;181;g25b29f26439_0_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b29f2643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5b29f26439_0_62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FR"/>
              <a:t>Data curation: Corpus Creation pipeline with focus on FAIR → metadata, paradata, versioning, identifiers, open formats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fr-FR"/>
              <a:t>Chord models, using the corpus in many different ways</a:t>
            </a:r>
            <a:endParaRPr/>
          </a:p>
        </p:txBody>
      </p:sp>
      <p:sp>
        <p:nvSpPr>
          <p:cNvPr id="190" name="Google Shape;190;g25b29f26439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5b29f2643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5b29f26439_0_70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1. Grouping &amp; Slicing as 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2. Processing symbolic data → potential stumbling blocks, offer a shared language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3. Make it easier to communicate decisions taken, and therefore to pick up and develop existing approaches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→ proceed by demonstrating relevance in corpus studies, with a focus on pitch and chord statistics</a:t>
            </a:r>
            <a:endParaRPr/>
          </a:p>
        </p:txBody>
      </p:sp>
      <p:sp>
        <p:nvSpPr>
          <p:cNvPr id="199" name="Google Shape;199;g25b29f26439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5b29f26439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5b29f26439_0_78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"pitch simultaneities", simultaneous notes, vertical intervals, sonorities, "chordify" → full expansion</a:t>
            </a:r>
            <a:endParaRPr/>
          </a:p>
        </p:txBody>
      </p:sp>
      <p:sp>
        <p:nvSpPr>
          <p:cNvPr id="208" name="Google Shape;208;g25b29f26439_0_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5b29f26439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0518" y="619273"/>
            <a:ext cx="6437100" cy="3620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5b29f26439_0_86:notes"/>
          <p:cNvSpPr txBox="1">
            <a:spLocks noGrp="1"/>
          </p:cNvSpPr>
          <p:nvPr>
            <p:ph type="body" idx="1"/>
          </p:nvPr>
        </p:nvSpPr>
        <p:spPr>
          <a:xfrm>
            <a:off x="210518" y="4400549"/>
            <a:ext cx="6437100" cy="420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25b29f26439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EPFL">
  <p:cSld name="Title_EPFL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>
            <a:spLocks noGrp="1"/>
          </p:cNvSpPr>
          <p:nvPr>
            <p:ph type="pic" idx="2"/>
          </p:nvPr>
        </p:nvSpPr>
        <p:spPr>
          <a:xfrm>
            <a:off x="1331913" y="0"/>
            <a:ext cx="7812000" cy="49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0" rIns="72000" bIns="468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15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647" y="80283"/>
            <a:ext cx="1175301" cy="50865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>
            <a:spLocks noGrp="1"/>
          </p:cNvSpPr>
          <p:nvPr>
            <p:ph type="body" idx="3"/>
          </p:nvPr>
        </p:nvSpPr>
        <p:spPr>
          <a:xfrm>
            <a:off x="6400800" y="4683125"/>
            <a:ext cx="1828800" cy="460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90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" name="Google Shape;2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" y="4579268"/>
            <a:ext cx="561543" cy="36738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/>
          <p:nvPr/>
        </p:nvSpPr>
        <p:spPr>
          <a:xfrm rot="-5400000">
            <a:off x="89679" y="4591427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4" orient="horz" pos="123">
          <p15:clr>
            <a:srgbClr val="FBAE40"/>
          </p15:clr>
        </p15:guide>
        <p15:guide id="5" orient="horz" pos="3117">
          <p15:clr>
            <a:srgbClr val="FBAE40"/>
          </p15:clr>
        </p15:guide>
        <p15:guide id="6" pos="83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Section2">
  <p:cSld name="Title_Section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15"/>
              <a:buNone/>
              <a:defRPr sz="135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667125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Image2">
  <p:cSld name="Title_Content_Image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14483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>
            <a:off x="4049395" y="1563688"/>
            <a:ext cx="4581525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title"/>
          </p:nvPr>
        </p:nvSpPr>
        <p:spPr>
          <a:xfrm>
            <a:off x="904876" y="131032"/>
            <a:ext cx="3144520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Image4">
  <p:cSld name="Title_Content_Image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>
            <a:spLocks noGrp="1"/>
          </p:cNvSpPr>
          <p:nvPr>
            <p:ph type="pic" idx="2"/>
          </p:nvPr>
        </p:nvSpPr>
        <p:spPr>
          <a:xfrm>
            <a:off x="904875" y="1563688"/>
            <a:ext cx="3144838" cy="3579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1"/>
          </p:nvPr>
        </p:nvSpPr>
        <p:spPr>
          <a:xfrm>
            <a:off x="4049395" y="1563688"/>
            <a:ext cx="4581525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909638" y="594727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_content">
  <p:cSld name="title_2_conte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3671466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body" idx="2"/>
          </p:nvPr>
        </p:nvSpPr>
        <p:spPr>
          <a:xfrm>
            <a:off x="4959772" y="1563688"/>
            <a:ext cx="3671466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>
            <a:off x="909638" y="594727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_Title">
  <p:cSld name="Image_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>
            <a:spLocks noGrp="1"/>
          </p:cNvSpPr>
          <p:nvPr>
            <p:ph type="pic" idx="2"/>
          </p:nvPr>
        </p:nvSpPr>
        <p:spPr>
          <a:xfrm>
            <a:off x="904875" y="0"/>
            <a:ext cx="8239125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6405563" y="2571750"/>
            <a:ext cx="2738437" cy="21113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0000" tIns="0" rIns="72000" bIns="468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">
  <p:cSld name="Imag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>
            <a:spLocks noGrp="1"/>
          </p:cNvSpPr>
          <p:nvPr>
            <p:ph type="pic" idx="2"/>
          </p:nvPr>
        </p:nvSpPr>
        <p:spPr>
          <a:xfrm>
            <a:off x="904875" y="0"/>
            <a:ext cx="7726363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ImageBelow">
  <p:cSld name="Title_Content_ImageBelow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646988" cy="143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909638" y="594727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180000" tIns="45700" rIns="91425" bIns="457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/>
            </a:lvl1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Section4">
  <p:cSld name="Title_Section4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059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15"/>
              <a:buNone/>
              <a:defRPr sz="135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>
            <a:spLocks noGrp="1"/>
          </p:cNvSpPr>
          <p:nvPr>
            <p:ph type="pic" idx="2"/>
          </p:nvPr>
        </p:nvSpPr>
        <p:spPr>
          <a:xfrm>
            <a:off x="904875" y="0"/>
            <a:ext cx="4180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Image3">
  <p:cSld name="Title_Content_Image3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144838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4049395" y="1563688"/>
            <a:ext cx="4581525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4049395" y="131032"/>
            <a:ext cx="3144520" cy="1072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909638" y="594727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Section3">
  <p:cSld name="Title_Section3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5085075" y="0"/>
            <a:ext cx="4059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5085075" y="777875"/>
            <a:ext cx="40590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4772650" y="2571750"/>
            <a:ext cx="4059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15"/>
              <a:buNone/>
              <a:defRPr sz="135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>
            <a:spLocks noGrp="1"/>
          </p:cNvSpPr>
          <p:nvPr>
            <p:ph type="pic" idx="2"/>
          </p:nvPr>
        </p:nvSpPr>
        <p:spPr>
          <a:xfrm>
            <a:off x="904875" y="0"/>
            <a:ext cx="4180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700" b="1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">
  <p:cSld name="Title_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909588" y="192052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Content_Image1">
  <p:cSld name="Title_Content_Image1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4581525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>
            <a:spLocks noGrp="1"/>
          </p:cNvSpPr>
          <p:nvPr>
            <p:ph type="pic" idx="2"/>
          </p:nvPr>
        </p:nvSpPr>
        <p:spPr>
          <a:xfrm>
            <a:off x="5486400" y="0"/>
            <a:ext cx="31449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909638" y="594727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 rot="-5400000">
            <a:off x="-1221413" y="2778452"/>
            <a:ext cx="3341052" cy="9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 rot="-5400000">
            <a:off x="7115989" y="1874064"/>
            <a:ext cx="3543260" cy="51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Faculty">
  <p:cSld name="Title_Facult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>
            <a:spLocks noGrp="1"/>
          </p:cNvSpPr>
          <p:nvPr>
            <p:ph type="pic" idx="2"/>
          </p:nvPr>
        </p:nvSpPr>
        <p:spPr>
          <a:xfrm>
            <a:off x="1331913" y="0"/>
            <a:ext cx="7812087" cy="494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0" rIns="72000" bIns="468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Franklin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08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15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4" name="Google Shape;64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647" y="80283"/>
            <a:ext cx="1175301" cy="50865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6400800" y="4683125"/>
            <a:ext cx="1828800" cy="4603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990"/>
              <a:buNone/>
              <a:defRPr sz="110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4"/>
          </p:nvPr>
        </p:nvSpPr>
        <p:spPr>
          <a:xfrm>
            <a:off x="82550" y="4440264"/>
            <a:ext cx="698500" cy="50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6860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630"/>
              <a:buFont typeface="Arial"/>
              <a:buChar char="•"/>
              <a:defRPr sz="70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3146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2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26">
          <p15:clr>
            <a:srgbClr val="FBAE40"/>
          </p15:clr>
        </p15:guide>
        <p15:guide id="4" orient="horz" pos="123">
          <p15:clr>
            <a:srgbClr val="FBAE40"/>
          </p15:clr>
        </p15:guide>
        <p15:guide id="5" orient="horz" pos="3117">
          <p15:clr>
            <a:srgbClr val="FBAE40"/>
          </p15:clr>
        </p15:guide>
        <p15:guide id="6" pos="8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Section1">
  <p:cSld name="Title_Section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8920" cy="179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"/>
              <a:buNone/>
              <a:defRPr sz="3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058920" cy="215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62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918F8F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15"/>
              <a:buNone/>
              <a:defRPr sz="1350">
                <a:solidFill>
                  <a:srgbClr val="918F8F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18F8F"/>
              </a:buClr>
              <a:buSzPts val="1200"/>
              <a:buNone/>
              <a:defRPr sz="1200">
                <a:solidFill>
                  <a:srgbClr val="918F8F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>
            <a:spLocks noGrp="1"/>
          </p:cNvSpPr>
          <p:nvPr>
            <p:ph type="pic" idx="2"/>
          </p:nvPr>
        </p:nvSpPr>
        <p:spPr>
          <a:xfrm>
            <a:off x="904875" y="0"/>
            <a:ext cx="3667125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ctr">
              <a:spcBef>
                <a:spcPts val="0"/>
              </a:spcBef>
              <a:buNone/>
              <a:defRPr sz="700" b="1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909638" y="594727"/>
            <a:ext cx="36672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0" rIns="72000" bIns="468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ibre Franklin"/>
              <a:buNone/>
              <a:defRPr sz="32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>
            <a:lvl1pPr marL="457200" marR="0" lvl="0" indent="-33147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0" rIns="90000" bIns="0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marR="0" lvl="1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marR="0" lvl="2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marR="0" lvl="3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marR="0" lvl="4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marR="0" lvl="5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marR="0" lvl="6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marR="0" lvl="7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marR="0" lvl="8" indent="0" algn="ctr" rtl="0">
              <a:spcBef>
                <a:spcPts val="0"/>
              </a:spcBef>
              <a:buNone/>
              <a:defRPr sz="700" b="1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  <p:pic>
        <p:nvPicPr>
          <p:cNvPr id="13" name="Google Shape;13;p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30273" y="132334"/>
            <a:ext cx="653952" cy="28302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"/>
          <p:cNvSpPr/>
          <p:nvPr/>
        </p:nvSpPr>
        <p:spPr>
          <a:xfrm rot="-5400000">
            <a:off x="234746" y="4874909"/>
            <a:ext cx="45600" cy="5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6979759" y="4731940"/>
            <a:ext cx="2073600" cy="345600"/>
          </a:xfrm>
          <a:prstGeom prst="rect">
            <a:avLst/>
          </a:pr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 txBox="1"/>
          <p:nvPr/>
        </p:nvSpPr>
        <p:spPr>
          <a:xfrm rot="-5400000">
            <a:off x="-1236612" y="3162500"/>
            <a:ext cx="29883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700">
                <a:solidFill>
                  <a:schemeClr val="accent1"/>
                </a:solidFill>
              </a:rPr>
              <a:t>HCI International 2023</a:t>
            </a:r>
            <a:endParaRPr sz="700">
              <a:solidFill>
                <a:schemeClr val="accent1"/>
              </a:solidFill>
            </a:endParaRPr>
          </a:p>
        </p:txBody>
      </p:sp>
      <p:sp>
        <p:nvSpPr>
          <p:cNvPr id="17" name="Google Shape;17;p1"/>
          <p:cNvSpPr txBox="1"/>
          <p:nvPr/>
        </p:nvSpPr>
        <p:spPr>
          <a:xfrm rot="5400000">
            <a:off x="7430038" y="1555500"/>
            <a:ext cx="2988300" cy="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700">
                <a:solidFill>
                  <a:schemeClr val="accent1"/>
                </a:solidFill>
              </a:rPr>
              <a:t>Johannes Hentschel</a:t>
            </a:r>
            <a:endParaRPr sz="700">
              <a:solidFill>
                <a:schemeClr val="accent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8061/emr.v11i1.495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075/EPFL-THESIS-9403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doi.org/10.1057/s41599-023-01796-7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oxfordhb/9780190945442.001.000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oxfordhb/9780190945442.013.2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0/09298215.2014.93966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CMLab/dimca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fl.ch/labs/dcml/projects/distant-listenin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fl.ch/labs/dcml/projects/distant-listening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fl.ch/labs/dcml/projects/distant-listenin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3-540-45722-4_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051" y="-457850"/>
            <a:ext cx="8423772" cy="5614501"/>
          </a:xfrm>
          <a:prstGeom prst="rect">
            <a:avLst/>
          </a:prstGeom>
          <a:noFill/>
        </p:spPr>
      </p:pic>
      <p:sp>
        <p:nvSpPr>
          <p:cNvPr id="129" name="Google Shape;129;p20"/>
          <p:cNvSpPr txBox="1">
            <a:spLocks noGrp="1"/>
          </p:cNvSpPr>
          <p:nvPr>
            <p:ph type="ctrTitle"/>
          </p:nvPr>
        </p:nvSpPr>
        <p:spPr>
          <a:xfrm>
            <a:off x="6609650" y="3588250"/>
            <a:ext cx="2534400" cy="101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468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fr-FR" sz="1500"/>
              <a:t>The</a:t>
            </a:r>
            <a:endParaRPr sz="15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fr-FR" sz="1900"/>
              <a:t>Slice-Group-Analyze </a:t>
            </a:r>
            <a:r>
              <a:rPr lang="fr-FR" sz="1500"/>
              <a:t>Pipeline</a:t>
            </a:r>
            <a:endParaRPr sz="1500" i="1"/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3"/>
          </p:nvPr>
        </p:nvSpPr>
        <p:spPr>
          <a:xfrm>
            <a:off x="6609650" y="4600150"/>
            <a:ext cx="2534400" cy="61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1000" b="1"/>
              <a:t>HCI International 2023</a:t>
            </a:r>
            <a:endParaRPr sz="10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800"/>
              <a:t>W1: Interactive Technologies for Analysing and Visualizing Musical Structure </a:t>
            </a:r>
            <a:endParaRPr sz="8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800"/>
              <a:t>July 23rd, 2023</a:t>
            </a:r>
            <a:endParaRPr sz="600"/>
          </a:p>
        </p:txBody>
      </p:sp>
      <p:grpSp>
        <p:nvGrpSpPr>
          <p:cNvPr id="131" name="Google Shape;131;p20"/>
          <p:cNvGrpSpPr/>
          <p:nvPr/>
        </p:nvGrpSpPr>
        <p:grpSpPr>
          <a:xfrm>
            <a:off x="4780853" y="3588247"/>
            <a:ext cx="1936331" cy="1607803"/>
            <a:chOff x="4780853" y="3588247"/>
            <a:chExt cx="1936331" cy="1607803"/>
          </a:xfrm>
        </p:grpSpPr>
        <p:sp>
          <p:nvSpPr>
            <p:cNvPr id="132" name="Google Shape;132;p20"/>
            <p:cNvSpPr txBox="1"/>
            <p:nvPr/>
          </p:nvSpPr>
          <p:spPr>
            <a:xfrm>
              <a:off x="4780853" y="3588247"/>
              <a:ext cx="1828800" cy="1568400"/>
            </a:xfrm>
            <a:prstGeom prst="rect">
              <a:avLst/>
            </a:prstGeom>
            <a:solidFill>
              <a:srgbClr val="413C3A"/>
            </a:solidFill>
            <a:ln>
              <a:noFill/>
            </a:ln>
          </p:spPr>
          <p:txBody>
            <a:bodyPr spcFirstLastPara="1" wrap="square" lIns="90000" tIns="45700" rIns="91425" bIns="45700" anchor="t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FFFFF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FFFFF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>
                  <a:solidFill>
                    <a:srgbClr val="FFFFFF"/>
                  </a:solidFill>
                </a:rPr>
                <a:t>Johannes </a:t>
              </a:r>
              <a:br>
                <a:rPr lang="fr-FR" b="1">
                  <a:solidFill>
                    <a:srgbClr val="FFFFFF"/>
                  </a:solidFill>
                </a:rPr>
              </a:br>
              <a:r>
                <a:rPr lang="fr-FR" b="1">
                  <a:solidFill>
                    <a:srgbClr val="FFFFFF"/>
                  </a:solidFill>
                </a:rPr>
                <a:t>Hentschel</a:t>
              </a:r>
              <a:endParaRPr sz="1200">
                <a:solidFill>
                  <a:srgbClr val="FFFFFF"/>
                </a:solidFill>
              </a:endParaRPr>
            </a:p>
          </p:txBody>
        </p:sp>
        <p:grpSp>
          <p:nvGrpSpPr>
            <p:cNvPr id="133" name="Google Shape;133;p20"/>
            <p:cNvGrpSpPr/>
            <p:nvPr/>
          </p:nvGrpSpPr>
          <p:grpSpPr>
            <a:xfrm>
              <a:off x="5165162" y="4515871"/>
              <a:ext cx="1454638" cy="334500"/>
              <a:chOff x="5165162" y="4515871"/>
              <a:chExt cx="1454638" cy="334500"/>
            </a:xfrm>
          </p:grpSpPr>
          <p:pic>
            <p:nvPicPr>
              <p:cNvPr id="134" name="Google Shape;134;p2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165162" y="4575650"/>
                <a:ext cx="166925" cy="1669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5" name="Google Shape;135;p20"/>
              <p:cNvSpPr txBox="1"/>
              <p:nvPr/>
            </p:nvSpPr>
            <p:spPr>
              <a:xfrm>
                <a:off x="5486400" y="4515871"/>
                <a:ext cx="1133400" cy="33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000" tIns="36000" rIns="36000" bIns="360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b="1">
                    <a:solidFill>
                      <a:srgbClr val="FFFFFF"/>
                    </a:solidFill>
                  </a:rPr>
                  <a:t>johentsch</a:t>
                </a:r>
                <a:endParaRPr sz="12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6" name="Google Shape;136;p20"/>
            <p:cNvGrpSpPr/>
            <p:nvPr/>
          </p:nvGrpSpPr>
          <p:grpSpPr>
            <a:xfrm>
              <a:off x="5135425" y="4700450"/>
              <a:ext cx="1581759" cy="495600"/>
              <a:chOff x="5135425" y="4700450"/>
              <a:chExt cx="1581759" cy="495600"/>
            </a:xfrm>
          </p:grpSpPr>
          <p:sp>
            <p:nvSpPr>
              <p:cNvPr id="137" name="Google Shape;137;p20"/>
              <p:cNvSpPr txBox="1"/>
              <p:nvPr/>
            </p:nvSpPr>
            <p:spPr>
              <a:xfrm>
                <a:off x="5332085" y="4700450"/>
                <a:ext cx="1385100" cy="49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000" tIns="36000" rIns="36000" bIns="360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b="1">
                    <a:solidFill>
                      <a:srgbClr val="FFFFFF"/>
                    </a:solidFill>
                  </a:rPr>
                  <a:t>@johentsch</a:t>
                </a:r>
                <a:endParaRPr sz="1200" b="1">
                  <a:solidFill>
                    <a:srgbClr val="FFFFFF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b="1">
                    <a:solidFill>
                      <a:srgbClr val="FFFFFF"/>
                    </a:solidFill>
                  </a:rPr>
                  <a:t>@hostux.social</a:t>
                </a:r>
                <a:endParaRPr sz="12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38" name="Google Shape;138;p2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135425" y="4832878"/>
                <a:ext cx="196650" cy="172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1. Slicing</a:t>
            </a:r>
            <a:endParaRPr sz="2200"/>
          </a:p>
        </p:txBody>
      </p:sp>
      <p:sp>
        <p:nvSpPr>
          <p:cNvPr id="231" name="Google Shape;231;p29"/>
          <p:cNvSpPr txBox="1"/>
          <p:nvPr/>
        </p:nvSpPr>
        <p:spPr>
          <a:xfrm>
            <a:off x="1026100" y="1071575"/>
            <a:ext cx="2760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9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White, C. W., &amp; Quinn, I. (2016).</a:t>
            </a:r>
            <a:r>
              <a:rPr lang="fr-FR" sz="1100"/>
              <a:t> The Yale-Classical Archives Corpus. </a:t>
            </a:r>
            <a:r>
              <a:rPr lang="fr-FR" sz="1100" i="1"/>
              <a:t>Empirical Musicology Review</a:t>
            </a:r>
            <a:r>
              <a:rPr lang="fr-FR" sz="1100"/>
              <a:t>, </a:t>
            </a:r>
            <a:r>
              <a:rPr lang="fr-FR" sz="1100" i="1"/>
              <a:t>11</a:t>
            </a:r>
            <a:r>
              <a:rPr lang="fr-FR" sz="1100"/>
              <a:t>(1), 50.</a:t>
            </a:r>
            <a:r>
              <a:rPr lang="fr-FR" sz="1100">
                <a:uFill>
                  <a:noFill/>
                </a:uFill>
                <a:hlinkClick r:id="rId3"/>
              </a:rPr>
              <a:t> </a:t>
            </a:r>
            <a:r>
              <a:rPr lang="fr-FR" sz="1100" u="sng">
                <a:solidFill>
                  <a:schemeClr val="hlink"/>
                </a:solidFill>
                <a:hlinkClick r:id="rId3"/>
              </a:rPr>
              <a:t>https://doi.org/10.18061/emr.v11i1.4958</a:t>
            </a:r>
            <a:endParaRPr sz="1000" b="1"/>
          </a:p>
        </p:txBody>
      </p:sp>
      <p:pic>
        <p:nvPicPr>
          <p:cNvPr id="233" name="Google Shape;233;p29"/>
          <p:cNvPicPr preferRelativeResize="0"/>
          <p:nvPr/>
        </p:nvPicPr>
        <p:blipFill rotWithShape="1">
          <a:blip r:embed="rId4">
            <a:alphaModFix/>
          </a:blip>
          <a:srcRect r="20044"/>
          <a:stretch/>
        </p:blipFill>
        <p:spPr>
          <a:xfrm>
            <a:off x="0" y="1737126"/>
            <a:ext cx="9143997" cy="1608213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909600" y="3434713"/>
            <a:ext cx="767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Excerpt from the Yale-Classical Archives Corpus (YCAC) showing, in the column </a:t>
            </a:r>
            <a:r>
              <a:rPr lang="fr-FR" b="1"/>
              <a:t>Chord</a:t>
            </a:r>
            <a:r>
              <a:rPr lang="fr-FR"/>
              <a:t>, the first 11 slices from Claude Debussy's Nocturne L. 91/1 (</a:t>
            </a:r>
            <a:r>
              <a:rPr lang="fr-FR" i="1"/>
              <a:t>Nuages</a:t>
            </a:r>
            <a:r>
              <a:rPr lang="fr-FR"/>
              <a:t>) as music21 objects.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  <p:sp>
        <p:nvSpPr>
          <p:cNvPr id="241" name="Google Shape;241;p30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1. Slicing</a:t>
            </a:r>
            <a:endParaRPr sz="2200"/>
          </a:p>
        </p:txBody>
      </p:sp>
      <p:sp>
        <p:nvSpPr>
          <p:cNvPr id="242" name="Google Shape;242;p30"/>
          <p:cNvSpPr txBox="1"/>
          <p:nvPr/>
        </p:nvSpPr>
        <p:spPr>
          <a:xfrm>
            <a:off x="1026100" y="1071575"/>
            <a:ext cx="2760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0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Antila, C., &amp; Cumming, J. (2014). </a:t>
            </a:r>
            <a:r>
              <a:rPr lang="fr-FR" sz="1100"/>
              <a:t>The VIS framework. Analyzing counterpoint in large datasets. </a:t>
            </a:r>
            <a:r>
              <a:rPr lang="fr-FR" sz="1100" i="1"/>
              <a:t>Proceedings of the 15th International Society for Music Information Retrieval Conference (ISMIR)</a:t>
            </a:r>
            <a:r>
              <a:rPr lang="fr-FR" sz="1100"/>
              <a:t>.</a:t>
            </a:r>
            <a:endParaRPr sz="1000" b="1"/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550" y="1178538"/>
            <a:ext cx="5238892" cy="28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1. Slicing</a:t>
            </a:r>
            <a:endParaRPr sz="2200"/>
          </a:p>
        </p:txBody>
      </p:sp>
      <p:sp>
        <p:nvSpPr>
          <p:cNvPr id="252" name="Google Shape;252;p31"/>
          <p:cNvSpPr txBox="1"/>
          <p:nvPr/>
        </p:nvSpPr>
        <p:spPr>
          <a:xfrm>
            <a:off x="1026100" y="1071575"/>
            <a:ext cx="2760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1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Finkensiep, C. (2023).</a:t>
            </a:r>
            <a:r>
              <a:rPr lang="fr-FR" sz="1100"/>
              <a:t> </a:t>
            </a:r>
            <a:r>
              <a:rPr lang="fr-FR" sz="1100" i="1"/>
              <a:t>The Structure of Free Polyphony</a:t>
            </a:r>
            <a:r>
              <a:rPr lang="fr-FR" sz="1100"/>
              <a:t> [Doctoral Dissertation, École Polytechnique Fédérale de Lausanne].</a:t>
            </a:r>
            <a:r>
              <a:rPr lang="fr-FR" sz="1100">
                <a:uFill>
                  <a:noFill/>
                </a:uFill>
                <a:hlinkClick r:id="rId3"/>
              </a:rPr>
              <a:t> </a:t>
            </a:r>
            <a:r>
              <a:rPr lang="fr-FR" sz="1100" u="sng">
                <a:solidFill>
                  <a:schemeClr val="hlink"/>
                </a:solidFill>
                <a:hlinkClick r:id="rId3"/>
              </a:rPr>
              <a:t>https://doi.org/10.5075/EPFL-THESIS-9403</a:t>
            </a:r>
            <a:endParaRPr sz="1100" b="1"/>
          </a:p>
        </p:txBody>
      </p:sp>
      <p:pic>
        <p:nvPicPr>
          <p:cNvPr id="254" name="Google Shape;254;p31"/>
          <p:cNvPicPr preferRelativeResize="0"/>
          <p:nvPr/>
        </p:nvPicPr>
        <p:blipFill rotWithShape="1">
          <a:blip r:embed="rId4">
            <a:alphaModFix/>
          </a:blip>
          <a:srcRect t="18844"/>
          <a:stretch/>
        </p:blipFill>
        <p:spPr>
          <a:xfrm>
            <a:off x="2469975" y="607299"/>
            <a:ext cx="5085000" cy="37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1. Slicing</a:t>
            </a:r>
            <a:endParaRPr sz="2200"/>
          </a:p>
        </p:txBody>
      </p:sp>
      <p:sp>
        <p:nvSpPr>
          <p:cNvPr id="261" name="Google Shape;261;p32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  <p:sp>
        <p:nvSpPr>
          <p:cNvPr id="262" name="Google Shape;262;p32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▪"/>
            </a:pPr>
            <a:r>
              <a:rPr lang="fr-FR" sz="2200"/>
              <a:t>“full expansion” (Conklin, 2002)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 b="1"/>
              <a:t>quantization</a:t>
            </a:r>
            <a:endParaRPr sz="2200" b="1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endParaRPr sz="24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  <p:pic>
        <p:nvPicPr>
          <p:cNvPr id="269" name="Google Shape;2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175" y="124025"/>
            <a:ext cx="5893652" cy="4305099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0" name="Google Shape;270;p33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/>
              <a:t>Laneve, S., Schaerf, L., Cecchetti, G., Hentschel, J., &amp; Rohrmeier, M. (2023). The diachronic development of Debussy’s musical style: A corpus study with Discrete Fourier Transform. </a:t>
            </a:r>
            <a:r>
              <a:rPr lang="fr-FR" sz="1100" i="1"/>
              <a:t>Humanities and Social Sciences Communications</a:t>
            </a:r>
            <a:r>
              <a:rPr lang="fr-FR" sz="1100"/>
              <a:t>, </a:t>
            </a:r>
            <a:r>
              <a:rPr lang="fr-FR" sz="1100" i="1"/>
              <a:t>10</a:t>
            </a:r>
            <a:r>
              <a:rPr lang="fr-FR" sz="1100"/>
              <a:t>(1), 289.</a:t>
            </a:r>
            <a:r>
              <a:rPr lang="fr-FR" sz="1100">
                <a:uFill>
                  <a:noFill/>
                </a:uFill>
                <a:hlinkClick r:id="rId4"/>
              </a:rPr>
              <a:t> </a:t>
            </a:r>
            <a:r>
              <a:rPr lang="fr-FR" sz="1100" u="sng">
                <a:solidFill>
                  <a:schemeClr val="hlink"/>
                </a:solidFill>
                <a:hlinkClick r:id="rId4"/>
              </a:rPr>
              <a:t>https://doi.org/10.1057/s41599-023-01796-7</a:t>
            </a:r>
            <a:endParaRPr sz="11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1. Slicing</a:t>
            </a:r>
            <a:endParaRPr sz="2200"/>
          </a:p>
        </p:txBody>
      </p:sp>
      <p:sp>
        <p:nvSpPr>
          <p:cNvPr id="277" name="Google Shape;277;p34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▪"/>
            </a:pPr>
            <a:r>
              <a:rPr lang="fr-FR" sz="2200"/>
              <a:t>“full expansion” (Conklin, 2002)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quantization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sliding windows</a:t>
            </a:r>
            <a:endParaRPr sz="22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endParaRPr sz="24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5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  <p:sp>
        <p:nvSpPr>
          <p:cNvPr id="285" name="Google Shape;285;p35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2. Grouping pieces</a:t>
            </a:r>
            <a:endParaRPr sz="2200"/>
          </a:p>
        </p:txBody>
      </p:sp>
      <p:sp>
        <p:nvSpPr>
          <p:cNvPr id="286" name="Google Shape;286;p35"/>
          <p:cNvSpPr txBox="1"/>
          <p:nvPr/>
        </p:nvSpPr>
        <p:spPr>
          <a:xfrm>
            <a:off x="1026100" y="1071575"/>
            <a:ext cx="2760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5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Shanahan, D., Burgoyne, J. A., &amp; Quinn, I. (Eds.). (2022).</a:t>
            </a:r>
            <a:r>
              <a:rPr lang="fr-FR" sz="1100"/>
              <a:t> </a:t>
            </a:r>
            <a:r>
              <a:rPr lang="fr-FR" sz="1100" i="1"/>
              <a:t>The Oxford handbook of music and corpus studies</a:t>
            </a:r>
            <a:r>
              <a:rPr lang="fr-FR" sz="1100"/>
              <a:t> (1st ed.). Oxford University Press.</a:t>
            </a:r>
            <a:r>
              <a:rPr lang="fr-FR" sz="1100">
                <a:uFill>
                  <a:noFill/>
                </a:uFill>
                <a:hlinkClick r:id="rId3"/>
              </a:rPr>
              <a:t> </a:t>
            </a:r>
            <a:r>
              <a:rPr lang="fr-FR" sz="1100" u="sng">
                <a:solidFill>
                  <a:schemeClr val="hlink"/>
                </a:solidFill>
                <a:hlinkClick r:id="rId3"/>
              </a:rPr>
              <a:t>https://doi.org/10.1093/oxfordhb/9780190945442.001.0001</a:t>
            </a:r>
            <a:endParaRPr sz="1100" b="1"/>
          </a:p>
        </p:txBody>
      </p:sp>
      <p:pic>
        <p:nvPicPr>
          <p:cNvPr id="288" name="Google Shape;28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0538" y="596300"/>
            <a:ext cx="4070077" cy="3769974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9" name="Google Shape;289;p35"/>
          <p:cNvSpPr/>
          <p:nvPr/>
        </p:nvSpPr>
        <p:spPr>
          <a:xfrm>
            <a:off x="2792600" y="3512650"/>
            <a:ext cx="2334300" cy="662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Rodin, J. (2022).</a:t>
            </a:r>
            <a:r>
              <a:rPr lang="fr-FR" sz="1100"/>
              <a:t> Searching the Notes—All of Them: The Josquin Research Project.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90" name="Google Shape;29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235075"/>
            <a:ext cx="5267348" cy="161517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1" name="Google Shape;291;p35"/>
          <p:cNvSpPr/>
          <p:nvPr/>
        </p:nvSpPr>
        <p:spPr>
          <a:xfrm>
            <a:off x="0" y="2850250"/>
            <a:ext cx="2334300" cy="6624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Chon, S. H. (2022). </a:t>
            </a:r>
            <a:r>
              <a:rPr lang="fr-FR" sz="1100"/>
              <a:t>Corpus approaches to orchestration.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17</a:t>
            </a:fld>
            <a:endParaRPr/>
          </a:p>
        </p:txBody>
      </p:sp>
      <p:sp>
        <p:nvSpPr>
          <p:cNvPr id="298" name="Google Shape;298;p36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2. Grouping labels</a:t>
            </a:r>
            <a:endParaRPr sz="2200"/>
          </a:p>
        </p:txBody>
      </p:sp>
      <p:sp>
        <p:nvSpPr>
          <p:cNvPr id="299" name="Google Shape;299;p36"/>
          <p:cNvSpPr txBox="1"/>
          <p:nvPr/>
        </p:nvSpPr>
        <p:spPr>
          <a:xfrm>
            <a:off x="1026100" y="1071575"/>
            <a:ext cx="2760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6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de Clercq, T. (2022).</a:t>
            </a:r>
            <a:r>
              <a:rPr lang="fr-FR" sz="1100"/>
              <a:t> A Corpus Analysis of Harmony in Country Music. In D. Shanahan, J. A. Burgoyne, &amp; I. Quinn (Eds.), </a:t>
            </a:r>
            <a:r>
              <a:rPr lang="fr-FR" sz="1100" i="1"/>
              <a:t>The Oxford Handbook of Music and Corpus Studies</a:t>
            </a:r>
            <a:r>
              <a:rPr lang="fr-FR" sz="1100"/>
              <a:t> (1st ed.). Oxford University Press.</a:t>
            </a:r>
            <a:r>
              <a:rPr lang="fr-FR" sz="1100">
                <a:uFill>
                  <a:noFill/>
                </a:uFill>
                <a:hlinkClick r:id="rId3"/>
              </a:rPr>
              <a:t> </a:t>
            </a:r>
            <a:r>
              <a:rPr lang="fr-FR" sz="1100" u="sng">
                <a:solidFill>
                  <a:schemeClr val="hlink"/>
                </a:solidFill>
                <a:hlinkClick r:id="rId3"/>
              </a:rPr>
              <a:t>https://doi.org/10.1093/oxfordhb/9780190945442.013.22</a:t>
            </a:r>
            <a:endParaRPr sz="1100" b="1"/>
          </a:p>
        </p:txBody>
      </p:sp>
      <p:pic>
        <p:nvPicPr>
          <p:cNvPr id="301" name="Google Shape;301;p36"/>
          <p:cNvPicPr preferRelativeResize="0"/>
          <p:nvPr/>
        </p:nvPicPr>
        <p:blipFill rotWithShape="1">
          <a:blip r:embed="rId4">
            <a:alphaModFix/>
          </a:blip>
          <a:srcRect b="49627"/>
          <a:stretch/>
        </p:blipFill>
        <p:spPr>
          <a:xfrm>
            <a:off x="1431363" y="1182700"/>
            <a:ext cx="6281277" cy="3032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7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  <p:sp>
        <p:nvSpPr>
          <p:cNvPr id="308" name="Google Shape;308;p37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2. Grouping of slices</a:t>
            </a:r>
            <a:endParaRPr sz="2200"/>
          </a:p>
        </p:txBody>
      </p:sp>
      <p:sp>
        <p:nvSpPr>
          <p:cNvPr id="309" name="Google Shape;309;p37"/>
          <p:cNvSpPr txBox="1"/>
          <p:nvPr/>
        </p:nvSpPr>
        <p:spPr>
          <a:xfrm>
            <a:off x="1026100" y="1071575"/>
            <a:ext cx="2760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7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Holzapfel, A. (2015).</a:t>
            </a:r>
            <a:r>
              <a:rPr lang="fr-FR" sz="1100"/>
              <a:t> Relation Between Surface Rhythm and Rhythmic Modes in Turkish Makam Music. </a:t>
            </a:r>
            <a:r>
              <a:rPr lang="fr-FR" sz="1100" i="1"/>
              <a:t>Journal of New Music Research</a:t>
            </a:r>
            <a:r>
              <a:rPr lang="fr-FR" sz="1100"/>
              <a:t>, </a:t>
            </a:r>
            <a:r>
              <a:rPr lang="fr-FR" sz="1100" i="1"/>
              <a:t>44</a:t>
            </a:r>
            <a:r>
              <a:rPr lang="fr-FR" sz="1100"/>
              <a:t>(1), 25–38.</a:t>
            </a:r>
            <a:r>
              <a:rPr lang="fr-FR" sz="1100">
                <a:uFill>
                  <a:noFill/>
                </a:uFill>
                <a:hlinkClick r:id="rId3"/>
              </a:rPr>
              <a:t> </a:t>
            </a:r>
            <a:r>
              <a:rPr lang="fr-FR" sz="1100" u="sng">
                <a:solidFill>
                  <a:schemeClr val="hlink"/>
                </a:solidFill>
                <a:hlinkClick r:id="rId3"/>
              </a:rPr>
              <a:t>https://doi.org/10.1080/09298215.2014.939661</a:t>
            </a:r>
            <a:endParaRPr sz="1100" b="1"/>
          </a:p>
        </p:txBody>
      </p:sp>
      <p:pic>
        <p:nvPicPr>
          <p:cNvPr id="311" name="Google Shape;31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7699" y="872500"/>
            <a:ext cx="5808599" cy="347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8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  <p:sp>
        <p:nvSpPr>
          <p:cNvPr id="318" name="Google Shape;318;p38"/>
          <p:cNvSpPr txBox="1">
            <a:spLocks noGrp="1"/>
          </p:cNvSpPr>
          <p:nvPr>
            <p:ph type="title"/>
          </p:nvPr>
        </p:nvSpPr>
        <p:spPr>
          <a:xfrm>
            <a:off x="909599" y="192050"/>
            <a:ext cx="65667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Shared concepts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319" name="Google Shape;319;p38"/>
          <p:cNvSpPr txBox="1"/>
          <p:nvPr/>
        </p:nvSpPr>
        <p:spPr>
          <a:xfrm>
            <a:off x="1026100" y="1071575"/>
            <a:ext cx="2760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8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▪"/>
            </a:pPr>
            <a:r>
              <a:rPr lang="fr-FR" sz="2200"/>
              <a:t>note heads vs. sounding events</a:t>
            </a:r>
            <a:br>
              <a:rPr lang="fr-FR" sz="2200"/>
            </a:b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overlapping notes</a:t>
            </a:r>
            <a:br>
              <a:rPr lang="fr-FR" sz="2200"/>
            </a:b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grace notes and ornaments</a:t>
            </a:r>
            <a:endParaRPr sz="22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endParaRPr sz="24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1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051" y="-457850"/>
            <a:ext cx="8423772" cy="5614501"/>
          </a:xfrm>
          <a:prstGeom prst="rect">
            <a:avLst/>
          </a:prstGeom>
          <a:noFill/>
        </p:spPr>
      </p:pic>
      <p:sp>
        <p:nvSpPr>
          <p:cNvPr id="148" name="Google Shape;148;p21"/>
          <p:cNvSpPr txBox="1"/>
          <p:nvPr/>
        </p:nvSpPr>
        <p:spPr>
          <a:xfrm>
            <a:off x="1210050" y="0"/>
            <a:ext cx="5399700" cy="3588300"/>
          </a:xfrm>
          <a:prstGeom prst="rect">
            <a:avLst/>
          </a:prstGeom>
          <a:solidFill>
            <a:srgbClr val="FFFFFF">
              <a:alpha val="7318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Outline</a:t>
            </a:r>
            <a:endParaRPr sz="3200"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944999" lvl="0" indent="-331469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AutoNum type="romanUcPeriod"/>
            </a:pPr>
            <a:r>
              <a:rPr lang="fr-FR" sz="1800" b="1">
                <a:solidFill>
                  <a:schemeClr val="dk1"/>
                </a:solidFill>
              </a:rPr>
              <a:t>Intro: Distant Listening</a:t>
            </a:r>
            <a:endParaRPr sz="1800" b="1">
              <a:solidFill>
                <a:schemeClr val="dk1"/>
              </a:solidFill>
            </a:endParaRPr>
          </a:p>
          <a:p>
            <a:pPr marL="944999" marR="0" lvl="0" indent="-33146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AutoNum type="romanUcPeriod"/>
            </a:pPr>
            <a:r>
              <a:rPr lang="fr-FR" sz="1800" b="1">
                <a:solidFill>
                  <a:schemeClr val="dk1"/>
                </a:solidFill>
              </a:rPr>
              <a:t>Motivation</a:t>
            </a:r>
            <a:endParaRPr sz="1800" b="1">
              <a:solidFill>
                <a:schemeClr val="dk1"/>
              </a:solidFill>
            </a:endParaRPr>
          </a:p>
          <a:p>
            <a:pPr marL="944999" lvl="0" indent="-33146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AutoNum type="romanUcPeriod"/>
            </a:pPr>
            <a:r>
              <a:rPr lang="fr-FR" sz="1800" b="1">
                <a:solidFill>
                  <a:schemeClr val="dk1"/>
                </a:solidFill>
              </a:rPr>
              <a:t>The Slice-Group-Analyze Pipeline</a:t>
            </a:r>
            <a:br>
              <a:rPr lang="fr-FR" sz="1800" b="1">
                <a:solidFill>
                  <a:schemeClr val="dk1"/>
                </a:solidFill>
              </a:rPr>
            </a:br>
            <a:r>
              <a:rPr lang="fr-FR" sz="1800" b="1">
                <a:solidFill>
                  <a:schemeClr val="dk1"/>
                </a:solidFill>
              </a:rPr>
              <a:t>&amp; DiMCAT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149" name="Google Shape;149;p21"/>
          <p:cNvSpPr txBox="1">
            <a:spLocks noGrp="1"/>
          </p:cNvSpPr>
          <p:nvPr>
            <p:ph type="ctrTitle"/>
          </p:nvPr>
        </p:nvSpPr>
        <p:spPr>
          <a:xfrm>
            <a:off x="6609650" y="3588250"/>
            <a:ext cx="2534400" cy="101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468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fr-FR" sz="1500"/>
              <a:t>The</a:t>
            </a:r>
            <a:endParaRPr sz="15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fr-FR" sz="1900"/>
              <a:t>Slice-Group-Analyze </a:t>
            </a:r>
            <a:r>
              <a:rPr lang="fr-FR" sz="1500"/>
              <a:t>Pipeline</a:t>
            </a:r>
            <a:endParaRPr sz="1500" i="1"/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3"/>
          </p:nvPr>
        </p:nvSpPr>
        <p:spPr>
          <a:xfrm>
            <a:off x="6609650" y="4600150"/>
            <a:ext cx="2534400" cy="61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1000" b="1"/>
              <a:t>HCI International 2023</a:t>
            </a:r>
            <a:endParaRPr sz="10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800"/>
              <a:t>W1: Interactive Technologies for Analysing and Visualizing Musical Structure </a:t>
            </a:r>
            <a:endParaRPr sz="8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800"/>
              <a:t>July 23rd, 2023</a:t>
            </a:r>
            <a:endParaRPr sz="600"/>
          </a:p>
        </p:txBody>
      </p:sp>
      <p:grpSp>
        <p:nvGrpSpPr>
          <p:cNvPr id="151" name="Google Shape;151;p21"/>
          <p:cNvGrpSpPr/>
          <p:nvPr/>
        </p:nvGrpSpPr>
        <p:grpSpPr>
          <a:xfrm>
            <a:off x="4780853" y="3588247"/>
            <a:ext cx="1936331" cy="1607803"/>
            <a:chOff x="4780853" y="3588247"/>
            <a:chExt cx="1936331" cy="1607803"/>
          </a:xfrm>
        </p:grpSpPr>
        <p:sp>
          <p:nvSpPr>
            <p:cNvPr id="152" name="Google Shape;152;p21"/>
            <p:cNvSpPr txBox="1"/>
            <p:nvPr/>
          </p:nvSpPr>
          <p:spPr>
            <a:xfrm>
              <a:off x="4780853" y="3588247"/>
              <a:ext cx="1828800" cy="1568400"/>
            </a:xfrm>
            <a:prstGeom prst="rect">
              <a:avLst/>
            </a:prstGeom>
            <a:solidFill>
              <a:srgbClr val="413C3A"/>
            </a:solidFill>
            <a:ln>
              <a:noFill/>
            </a:ln>
          </p:spPr>
          <p:txBody>
            <a:bodyPr spcFirstLastPara="1" wrap="square" lIns="90000" tIns="45700" rIns="91425" bIns="45700" anchor="t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FFFFF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FFFFF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>
                  <a:solidFill>
                    <a:srgbClr val="FFFFFF"/>
                  </a:solidFill>
                </a:rPr>
                <a:t>Johannes </a:t>
              </a:r>
              <a:br>
                <a:rPr lang="fr-FR" b="1">
                  <a:solidFill>
                    <a:srgbClr val="FFFFFF"/>
                  </a:solidFill>
                </a:rPr>
              </a:br>
              <a:r>
                <a:rPr lang="fr-FR" b="1">
                  <a:solidFill>
                    <a:srgbClr val="FFFFFF"/>
                  </a:solidFill>
                </a:rPr>
                <a:t>Hentschel</a:t>
              </a:r>
              <a:endParaRPr sz="1200">
                <a:solidFill>
                  <a:srgbClr val="FFFFFF"/>
                </a:solidFill>
              </a:endParaRPr>
            </a:p>
          </p:txBody>
        </p:sp>
        <p:grpSp>
          <p:nvGrpSpPr>
            <p:cNvPr id="153" name="Google Shape;153;p21"/>
            <p:cNvGrpSpPr/>
            <p:nvPr/>
          </p:nvGrpSpPr>
          <p:grpSpPr>
            <a:xfrm>
              <a:off x="5165162" y="4515871"/>
              <a:ext cx="1454638" cy="334500"/>
              <a:chOff x="5165162" y="4515871"/>
              <a:chExt cx="1454638" cy="334500"/>
            </a:xfrm>
          </p:grpSpPr>
          <p:pic>
            <p:nvPicPr>
              <p:cNvPr id="154" name="Google Shape;154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165162" y="4575650"/>
                <a:ext cx="166925" cy="1669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5" name="Google Shape;155;p21"/>
              <p:cNvSpPr txBox="1"/>
              <p:nvPr/>
            </p:nvSpPr>
            <p:spPr>
              <a:xfrm>
                <a:off x="5486400" y="4515871"/>
                <a:ext cx="1133400" cy="33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000" tIns="36000" rIns="36000" bIns="360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b="1">
                    <a:solidFill>
                      <a:srgbClr val="FFFFFF"/>
                    </a:solidFill>
                  </a:rPr>
                  <a:t>johentsch</a:t>
                </a:r>
                <a:endParaRPr sz="12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56" name="Google Shape;156;p21"/>
            <p:cNvGrpSpPr/>
            <p:nvPr/>
          </p:nvGrpSpPr>
          <p:grpSpPr>
            <a:xfrm>
              <a:off x="5135425" y="4700450"/>
              <a:ext cx="1581759" cy="495600"/>
              <a:chOff x="5135425" y="4700450"/>
              <a:chExt cx="1581759" cy="495600"/>
            </a:xfrm>
          </p:grpSpPr>
          <p:sp>
            <p:nvSpPr>
              <p:cNvPr id="157" name="Google Shape;157;p21"/>
              <p:cNvSpPr txBox="1"/>
              <p:nvPr/>
            </p:nvSpPr>
            <p:spPr>
              <a:xfrm>
                <a:off x="5332085" y="4700450"/>
                <a:ext cx="1385100" cy="49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000" tIns="36000" rIns="36000" bIns="360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b="1">
                    <a:solidFill>
                      <a:srgbClr val="FFFFFF"/>
                    </a:solidFill>
                  </a:rPr>
                  <a:t>@johentsch</a:t>
                </a:r>
                <a:endParaRPr sz="1200" b="1">
                  <a:solidFill>
                    <a:srgbClr val="FFFFFF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b="1">
                    <a:solidFill>
                      <a:srgbClr val="FFFFFF"/>
                    </a:solidFill>
                  </a:rPr>
                  <a:t>@hostux.social</a:t>
                </a:r>
                <a:endParaRPr sz="12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58" name="Google Shape;158;p2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135425" y="4832878"/>
                <a:ext cx="196650" cy="172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9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  <p:sp>
        <p:nvSpPr>
          <p:cNvPr id="327" name="Google Shape;327;p39"/>
          <p:cNvSpPr txBox="1">
            <a:spLocks noGrp="1"/>
          </p:cNvSpPr>
          <p:nvPr>
            <p:ph type="title"/>
          </p:nvPr>
        </p:nvSpPr>
        <p:spPr>
          <a:xfrm>
            <a:off x="909599" y="192050"/>
            <a:ext cx="65667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Shared concepts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328" name="Google Shape;328;p39"/>
          <p:cNvSpPr txBox="1"/>
          <p:nvPr/>
        </p:nvSpPr>
        <p:spPr>
          <a:xfrm>
            <a:off x="1026100" y="1071575"/>
            <a:ext cx="2760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9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▪"/>
            </a:pPr>
            <a:r>
              <a:rPr lang="fr-FR" sz="2200" b="1"/>
              <a:t>note heads vs. sounding events</a:t>
            </a:r>
            <a:br>
              <a:rPr lang="fr-FR" sz="2200"/>
            </a:br>
            <a:r>
              <a:rPr lang="fr-FR" sz="2200"/>
              <a:t>→ erroneously introduced boundaries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overlapping notes</a:t>
            </a:r>
            <a:br>
              <a:rPr lang="fr-FR" sz="2200"/>
            </a:b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grace notes and ornaments</a:t>
            </a:r>
            <a:endParaRPr sz="22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endParaRPr sz="24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  <p:sp>
        <p:nvSpPr>
          <p:cNvPr id="336" name="Google Shape;336;p40"/>
          <p:cNvSpPr txBox="1">
            <a:spLocks noGrp="1"/>
          </p:cNvSpPr>
          <p:nvPr>
            <p:ph type="title"/>
          </p:nvPr>
        </p:nvSpPr>
        <p:spPr>
          <a:xfrm>
            <a:off x="909599" y="192050"/>
            <a:ext cx="65667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Shared concepts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337" name="Google Shape;337;p40"/>
          <p:cNvSpPr txBox="1"/>
          <p:nvPr/>
        </p:nvSpPr>
        <p:spPr>
          <a:xfrm>
            <a:off x="1026100" y="1071575"/>
            <a:ext cx="2760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0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▪"/>
            </a:pPr>
            <a:r>
              <a:rPr lang="fr-FR" sz="2200"/>
              <a:t>note heads vs. sounding events</a:t>
            </a:r>
            <a:br>
              <a:rPr lang="fr-FR" sz="2200"/>
            </a:br>
            <a:r>
              <a:rPr lang="fr-FR" sz="2200"/>
              <a:t>→ erroneously introduced boundaries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 b="1"/>
              <a:t>overlapping notes</a:t>
            </a:r>
            <a:br>
              <a:rPr lang="fr-FR" sz="2200"/>
            </a:br>
            <a:r>
              <a:rPr lang="fr-FR" sz="2200"/>
              <a:t>→ diverging occurrences/durations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grace notes and ornaments</a:t>
            </a:r>
            <a:endParaRPr sz="22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endParaRPr sz="24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1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  <p:sp>
        <p:nvSpPr>
          <p:cNvPr id="345" name="Google Shape;345;p41"/>
          <p:cNvSpPr txBox="1">
            <a:spLocks noGrp="1"/>
          </p:cNvSpPr>
          <p:nvPr>
            <p:ph type="title"/>
          </p:nvPr>
        </p:nvSpPr>
        <p:spPr>
          <a:xfrm>
            <a:off x="909599" y="192050"/>
            <a:ext cx="65667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Shared concepts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</p:txBody>
      </p:sp>
      <p:sp>
        <p:nvSpPr>
          <p:cNvPr id="346" name="Google Shape;346;p41"/>
          <p:cNvSpPr txBox="1"/>
          <p:nvPr/>
        </p:nvSpPr>
        <p:spPr>
          <a:xfrm>
            <a:off x="1026100" y="1071575"/>
            <a:ext cx="2760000" cy="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41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Char char="▪"/>
            </a:pPr>
            <a:r>
              <a:rPr lang="fr-FR" sz="2200"/>
              <a:t>note heads vs. sounding events</a:t>
            </a:r>
            <a:br>
              <a:rPr lang="fr-FR" sz="2200"/>
            </a:br>
            <a:r>
              <a:rPr lang="fr-FR" sz="2200"/>
              <a:t>→ erroneously introduced boundaries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overlapping notes</a:t>
            </a:r>
            <a:br>
              <a:rPr lang="fr-FR" sz="2200"/>
            </a:br>
            <a:r>
              <a:rPr lang="fr-FR" sz="2200"/>
              <a:t>→ diverging occurrences/durations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 b="1"/>
              <a:t>grace notes and ornaments</a:t>
            </a:r>
            <a:endParaRPr sz="2200" b="1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rPr lang="fr-FR" sz="2400"/>
              <a:t>→ </a:t>
            </a: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endParaRPr sz="24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48" name="Google Shape;34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2260" y="4282900"/>
            <a:ext cx="566224" cy="5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</p:spPr>
        <p:txBody>
          <a:bodyPr spcFirstLastPara="1" wrap="square" lIns="180000" tIns="0" rIns="72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III. The Pipeline</a:t>
            </a:r>
            <a:endParaRPr sz="1800"/>
          </a:p>
        </p:txBody>
      </p:sp>
      <p:sp>
        <p:nvSpPr>
          <p:cNvPr id="355" name="Google Shape;355;p42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572000" cy="2156400"/>
          </a:xfrm>
          <a:prstGeom prst="rect">
            <a:avLst/>
          </a:prstGeom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fr-FR" sz="2100"/>
              <a:t>DiMCAT</a:t>
            </a: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fr-FR" sz="2100"/>
              <a:t>Slice-Group-Analyze</a:t>
            </a: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fr-FR" sz="2100"/>
              <a:t>Examples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356" name="Google Shape;356;p42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23</a:t>
            </a:fld>
            <a:endParaRPr/>
          </a:p>
        </p:txBody>
      </p:sp>
      <p:pic>
        <p:nvPicPr>
          <p:cNvPr id="357" name="Google Shape;357;p42"/>
          <p:cNvPicPr preferRelativeResize="0"/>
          <p:nvPr/>
        </p:nvPicPr>
        <p:blipFill rotWithShape="1">
          <a:blip r:embed="rId3">
            <a:alphaModFix/>
          </a:blip>
          <a:srcRect l="48529" t="630" r="-295" b="-629"/>
          <a:stretch/>
        </p:blipFill>
        <p:spPr>
          <a:xfrm>
            <a:off x="0" y="-35950"/>
            <a:ext cx="4572001" cy="517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3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200000"/>
              </a:lnSpc>
              <a:spcBef>
                <a:spcPts val="75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(Yet another) Python library</a:t>
            </a:r>
            <a:endParaRPr sz="1500">
              <a:solidFill>
                <a:srgbClr val="FFFFFF"/>
              </a:solidFill>
              <a:highlight>
                <a:schemeClr val="dk1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Processing and analyzing notated music</a:t>
            </a:r>
            <a:endParaRPr sz="2200"/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Pipeline steps operating on datasets</a:t>
            </a:r>
            <a:endParaRPr sz="2200"/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Reproducibility</a:t>
            </a: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endParaRPr sz="2400"/>
          </a:p>
          <a:p>
            <a:pPr marL="457200" lvl="0" indent="0" algn="l" rtl="0">
              <a:lnSpc>
                <a:spcPct val="2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43"/>
          <p:cNvSpPr txBox="1">
            <a:spLocks noGrp="1"/>
          </p:cNvSpPr>
          <p:nvPr>
            <p:ph type="title"/>
          </p:nvPr>
        </p:nvSpPr>
        <p:spPr>
          <a:xfrm>
            <a:off x="909614" y="192050"/>
            <a:ext cx="76719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DiMCAT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100"/>
              <a:t>The Digital Musicology Corpus Analysis Toolkit</a:t>
            </a:r>
            <a:endParaRPr sz="2100"/>
          </a:p>
        </p:txBody>
      </p:sp>
      <p:sp>
        <p:nvSpPr>
          <p:cNvPr id="365" name="Google Shape;365;p43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  <p:sp>
        <p:nvSpPr>
          <p:cNvPr id="366" name="Google Shape;366;p43"/>
          <p:cNvSpPr/>
          <p:nvPr/>
        </p:nvSpPr>
        <p:spPr>
          <a:xfrm>
            <a:off x="6216600" y="179550"/>
            <a:ext cx="2420400" cy="2880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github.com/DCMLab/dimcat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67" name="Google Shape;367;p43"/>
          <p:cNvSpPr txBox="1">
            <a:spLocks noGrp="1"/>
          </p:cNvSpPr>
          <p:nvPr>
            <p:ph type="title"/>
          </p:nvPr>
        </p:nvSpPr>
        <p:spPr>
          <a:xfrm>
            <a:off x="4923900" y="1257375"/>
            <a:ext cx="3746400" cy="77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solidFill>
                  <a:srgbClr val="CCCCCC"/>
                </a:solidFill>
              </a:rPr>
              <a:t>II. Motivation</a:t>
            </a:r>
            <a:endParaRPr sz="1800">
              <a:solidFill>
                <a:srgbClr val="CCCCCC"/>
              </a:solidFill>
            </a:endParaRPr>
          </a:p>
        </p:txBody>
      </p:sp>
      <p:sp>
        <p:nvSpPr>
          <p:cNvPr id="368" name="Google Shape;368;p43"/>
          <p:cNvSpPr txBox="1">
            <a:spLocks noGrp="1"/>
          </p:cNvSpPr>
          <p:nvPr>
            <p:ph type="body" idx="1"/>
          </p:nvPr>
        </p:nvSpPr>
        <p:spPr>
          <a:xfrm>
            <a:off x="4923900" y="1956375"/>
            <a:ext cx="4220100" cy="21564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457200" lvl="0" indent="-368300" algn="l" rtl="0">
              <a:lnSpc>
                <a:spcPct val="200000"/>
              </a:lnSpc>
              <a:spcBef>
                <a:spcPts val="750"/>
              </a:spcBef>
              <a:spcAft>
                <a:spcPts val="0"/>
              </a:spcAft>
              <a:buClr>
                <a:srgbClr val="CCCCCC"/>
              </a:buClr>
              <a:buSzPts val="2200"/>
              <a:buChar char="●"/>
            </a:pPr>
            <a:r>
              <a:rPr lang="fr-FR" sz="2200">
                <a:solidFill>
                  <a:srgbClr val="CCCCCC"/>
                </a:solidFill>
              </a:rPr>
              <a:t>Commonplace operations</a:t>
            </a:r>
            <a:endParaRPr sz="2200">
              <a:solidFill>
                <a:srgbClr val="CCCCCC"/>
              </a:solidFill>
            </a:endParaRP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Char char="●"/>
            </a:pPr>
            <a:r>
              <a:rPr lang="fr-FR" sz="2200">
                <a:solidFill>
                  <a:srgbClr val="CCCCCC"/>
                </a:solidFill>
              </a:rPr>
              <a:t>Shared concepts </a:t>
            </a:r>
            <a:endParaRPr sz="2200">
              <a:solidFill>
                <a:srgbClr val="CCCCCC"/>
              </a:solidFill>
            </a:endParaRP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200"/>
              <a:buChar char="●"/>
            </a:pPr>
            <a:r>
              <a:rPr lang="fr-FR" sz="2200">
                <a:solidFill>
                  <a:srgbClr val="CCCCCC"/>
                </a:solidFill>
              </a:rPr>
              <a:t>Reproducibility</a:t>
            </a:r>
            <a:endParaRPr sz="2200">
              <a:solidFill>
                <a:srgbClr val="CCCCCC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200">
              <a:solidFill>
                <a:srgbClr val="CCCCCC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2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4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25</a:t>
            </a:fld>
            <a:endParaRPr/>
          </a:p>
        </p:txBody>
      </p:sp>
      <p:sp>
        <p:nvSpPr>
          <p:cNvPr id="375" name="Google Shape;375;p44"/>
          <p:cNvSpPr txBox="1"/>
          <p:nvPr/>
        </p:nvSpPr>
        <p:spPr>
          <a:xfrm>
            <a:off x="708750" y="1771350"/>
            <a:ext cx="7726500" cy="19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2300">
                <a:latin typeface="Times New Roman"/>
                <a:ea typeface="Times New Roman"/>
                <a:cs typeface="Times New Roman"/>
                <a:sym typeface="Times New Roman"/>
              </a:rPr>
              <a:t>“Based on its configuration, an analyzer will take one particular or all available features from the </a:t>
            </a:r>
            <a:r>
              <a:rPr lang="fr-FR" sz="2300">
                <a:latin typeface="Roboto Mono"/>
                <a:ea typeface="Roboto Mono"/>
                <a:cs typeface="Roboto Mono"/>
                <a:sym typeface="Roboto Mono"/>
              </a:rPr>
              <a:t>Dataset</a:t>
            </a:r>
            <a:r>
              <a:rPr lang="fr-FR" sz="2300">
                <a:latin typeface="Times New Roman"/>
                <a:ea typeface="Times New Roman"/>
                <a:cs typeface="Times New Roman"/>
                <a:sym typeface="Times New Roman"/>
              </a:rPr>
              <a:t>, perform the analysis on the minimal unit provided by the </a:t>
            </a:r>
            <a:r>
              <a:rPr lang="fr-FR" sz="2300">
                <a:latin typeface="Roboto Mono"/>
                <a:ea typeface="Roboto Mono"/>
                <a:cs typeface="Roboto Mono"/>
                <a:sym typeface="Roboto Mono"/>
              </a:rPr>
              <a:t>Dataset </a:t>
            </a:r>
            <a:r>
              <a:rPr lang="fr-FR" sz="2300">
                <a:latin typeface="Times New Roman"/>
                <a:ea typeface="Times New Roman"/>
                <a:cs typeface="Times New Roman"/>
                <a:sym typeface="Times New Roman"/>
              </a:rPr>
              <a:t>(slice or piece), and return an </a:t>
            </a:r>
            <a:r>
              <a:rPr lang="fr-FR" sz="2300">
                <a:latin typeface="Roboto Mono"/>
                <a:ea typeface="Roboto Mono"/>
                <a:cs typeface="Roboto Mono"/>
                <a:sym typeface="Roboto Mono"/>
              </a:rPr>
              <a:t>AnalyzedDataset</a:t>
            </a:r>
            <a:r>
              <a:rPr lang="fr-FR" sz="2300">
                <a:latin typeface="Times New Roman"/>
                <a:ea typeface="Times New Roman"/>
                <a:cs typeface="Times New Roman"/>
                <a:sym typeface="Times New Roman"/>
              </a:rPr>
              <a:t>.”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44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Hentschel, J., McLeod, A., Rammos, Y., &amp; Rohrmeier, M. (2023).</a:t>
            </a:r>
            <a:r>
              <a:rPr lang="fr-FR" sz="1100"/>
              <a:t> Introducing DiMCAT for processing and analyzing notated music on a very large scale. </a:t>
            </a:r>
            <a:r>
              <a:rPr lang="fr-FR" sz="1100" i="1"/>
              <a:t>Proceedings of the 24th International Society for Music Information Retrieval Conference</a:t>
            </a:r>
            <a:r>
              <a:rPr lang="fr-FR" sz="1100"/>
              <a:t>.</a:t>
            </a:r>
            <a:endParaRPr sz="1100" b="1"/>
          </a:p>
        </p:txBody>
      </p:sp>
      <p:sp>
        <p:nvSpPr>
          <p:cNvPr id="377" name="Google Shape;377;p44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Pipeline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Analyzer</a:t>
            </a:r>
            <a:endParaRPr sz="2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5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Pipeline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Analyzer (single piece)</a:t>
            </a:r>
            <a:endParaRPr sz="2200"/>
          </a:p>
        </p:txBody>
      </p:sp>
      <p:sp>
        <p:nvSpPr>
          <p:cNvPr id="384" name="Google Shape;384;p45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  <p:pic>
        <p:nvPicPr>
          <p:cNvPr id="385" name="Google Shape;38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400" y="1283879"/>
            <a:ext cx="7727201" cy="2575734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6"/>
          <p:cNvSpPr txBox="1">
            <a:spLocks noGrp="1"/>
          </p:cNvSpPr>
          <p:nvPr>
            <p:ph type="title"/>
          </p:nvPr>
        </p:nvSpPr>
        <p:spPr>
          <a:xfrm>
            <a:off x="909599" y="192050"/>
            <a:ext cx="65847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Pipeline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Analyzer (entire Distant Listening Corpus)</a:t>
            </a:r>
            <a:endParaRPr sz="2200"/>
          </a:p>
        </p:txBody>
      </p:sp>
      <p:sp>
        <p:nvSpPr>
          <p:cNvPr id="392" name="Google Shape;392;p46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  <p:pic>
        <p:nvPicPr>
          <p:cNvPr id="393" name="Google Shape;39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875" y="1563692"/>
            <a:ext cx="7721651" cy="2573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7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  <p:sp>
        <p:nvSpPr>
          <p:cNvPr id="400" name="Google Shape;400;p47"/>
          <p:cNvSpPr txBox="1"/>
          <p:nvPr/>
        </p:nvSpPr>
        <p:spPr>
          <a:xfrm>
            <a:off x="708750" y="1771350"/>
            <a:ext cx="77265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2300">
                <a:latin typeface="Times New Roman"/>
                <a:ea typeface="Times New Roman"/>
                <a:cs typeface="Times New Roman"/>
                <a:sym typeface="Times New Roman"/>
              </a:rPr>
              <a:t>“Applying a Grouper to a dataset is tantamount to binning pieces or slices based on a membership criterion.”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47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Hentschel, J., McLeod, A., Rammos, Y., &amp; Rohrmeier, M. (2023).</a:t>
            </a:r>
            <a:r>
              <a:rPr lang="fr-FR" sz="1100"/>
              <a:t> Introducing DiMCAT for processing and analyzing notated music on a very large scale. </a:t>
            </a:r>
            <a:r>
              <a:rPr lang="fr-FR" sz="1100" i="1"/>
              <a:t>Proceedings of the 24th International Society for Music Information Retrieval Conference</a:t>
            </a:r>
            <a:r>
              <a:rPr lang="fr-FR" sz="1100"/>
              <a:t>.</a:t>
            </a:r>
            <a:endParaRPr sz="1100" b="1"/>
          </a:p>
        </p:txBody>
      </p:sp>
      <p:sp>
        <p:nvSpPr>
          <p:cNvPr id="402" name="Google Shape;402;p47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Pipeline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Grouper</a:t>
            </a:r>
            <a:endParaRPr sz="2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8"/>
          <p:cNvSpPr txBox="1">
            <a:spLocks noGrp="1"/>
          </p:cNvSpPr>
          <p:nvPr>
            <p:ph type="title"/>
          </p:nvPr>
        </p:nvSpPr>
        <p:spPr>
          <a:xfrm>
            <a:off x="909598" y="192050"/>
            <a:ext cx="75261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Pipeline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MeasureGrouper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Analyzer (single piece)</a:t>
            </a:r>
            <a:endParaRPr sz="2200"/>
          </a:p>
        </p:txBody>
      </p:sp>
      <p:sp>
        <p:nvSpPr>
          <p:cNvPr id="409" name="Google Shape;409;p48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  <p:pic>
        <p:nvPicPr>
          <p:cNvPr id="410" name="Google Shape;41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705" y="0"/>
            <a:ext cx="41147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2"/>
          <p:cNvPicPr preferRelativeResize="0"/>
          <p:nvPr/>
        </p:nvPicPr>
        <p:blipFill rotWithShape="1">
          <a:blip r:embed="rId3">
            <a:alphaModFix/>
          </a:blip>
          <a:srcRect l="10363" t="2299" r="37688" b="9950"/>
          <a:stretch/>
        </p:blipFill>
        <p:spPr>
          <a:xfrm>
            <a:off x="0" y="-38825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</p:spPr>
        <p:txBody>
          <a:bodyPr spcFirstLastPara="1" wrap="square" lIns="180000" tIns="0" rIns="72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I. Distant Listening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The Development of Harmony over Three Centuries (1700–2000)</a:t>
            </a:r>
            <a:endParaRPr sz="1800"/>
          </a:p>
        </p:txBody>
      </p:sp>
      <p:sp>
        <p:nvSpPr>
          <p:cNvPr id="166" name="Google Shape;166;p22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572000" cy="2156400"/>
          </a:xfrm>
          <a:prstGeom prst="rect">
            <a:avLst/>
          </a:prstGeom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fr-FR" sz="1700"/>
              <a:t>Funded by the Swiss National Science Foundation (SNSF)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fr-FR" sz="1700"/>
              <a:t>Duration: 04.2019 — 08.2023 </a:t>
            </a:r>
            <a:endParaRPr sz="1700"/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●"/>
            </a:pPr>
            <a:r>
              <a:rPr lang="fr-FR" sz="1700"/>
              <a:t>Principal investigator: Prof. Dr. Martin Rohrmeier</a:t>
            </a:r>
            <a:endParaRPr sz="1700"/>
          </a:p>
          <a:p>
            <a:pPr marL="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167" name="Google Shape;167;p22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250" y="4252386"/>
            <a:ext cx="4143751" cy="65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9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Pipeline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CorpusGrouper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Analyzer</a:t>
            </a:r>
            <a:endParaRPr sz="2200"/>
          </a:p>
        </p:txBody>
      </p:sp>
      <p:sp>
        <p:nvSpPr>
          <p:cNvPr id="417" name="Google Shape;417;p49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  <p:pic>
        <p:nvPicPr>
          <p:cNvPr id="418" name="Google Shape;41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6454" y="0"/>
            <a:ext cx="41147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0"/>
          <p:cNvSpPr txBox="1">
            <a:spLocks noGrp="1"/>
          </p:cNvSpPr>
          <p:nvPr>
            <p:ph type="title"/>
          </p:nvPr>
        </p:nvSpPr>
        <p:spPr>
          <a:xfrm>
            <a:off x="909600" y="192050"/>
            <a:ext cx="2978400" cy="11952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Pipeline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ModeGrouper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CorpusGrouper</a:t>
            </a:r>
            <a:endParaRPr sz="2200"/>
          </a:p>
        </p:txBody>
      </p:sp>
      <p:sp>
        <p:nvSpPr>
          <p:cNvPr id="425" name="Google Shape;425;p50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31</a:t>
            </a:fld>
            <a:endParaRPr/>
          </a:p>
        </p:txBody>
      </p:sp>
      <p:pic>
        <p:nvPicPr>
          <p:cNvPr id="426" name="Google Shape;42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65" y="1729838"/>
            <a:ext cx="8347485" cy="276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1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Pipeline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Slicer</a:t>
            </a:r>
            <a:endParaRPr sz="2200"/>
          </a:p>
        </p:txBody>
      </p:sp>
      <p:sp>
        <p:nvSpPr>
          <p:cNvPr id="433" name="Google Shape;433;p51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32</a:t>
            </a:fld>
            <a:endParaRPr/>
          </a:p>
        </p:txBody>
      </p:sp>
      <p:sp>
        <p:nvSpPr>
          <p:cNvPr id="434" name="Google Shape;434;p51"/>
          <p:cNvSpPr txBox="1"/>
          <p:nvPr/>
        </p:nvSpPr>
        <p:spPr>
          <a:xfrm>
            <a:off x="708750" y="1771350"/>
            <a:ext cx="77265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2300">
                <a:latin typeface="Times New Roman"/>
                <a:ea typeface="Times New Roman"/>
                <a:cs typeface="Times New Roman"/>
                <a:sym typeface="Times New Roman"/>
              </a:rPr>
              <a:t>“Slicer objects invoke one particular feature to compute segmentation boundaries. […] The newly returned [</a:t>
            </a:r>
            <a:r>
              <a:rPr lang="fr-FR" sz="2300">
                <a:latin typeface="Roboto Mono"/>
                <a:ea typeface="Roboto Mono"/>
                <a:cs typeface="Roboto Mono"/>
                <a:sym typeface="Roboto Mono"/>
              </a:rPr>
              <a:t>SlicedDataset</a:t>
            </a:r>
            <a:r>
              <a:rPr lang="fr-FR" sz="2300">
                <a:latin typeface="Times New Roman"/>
                <a:ea typeface="Times New Roman"/>
                <a:cs typeface="Times New Roman"/>
                <a:sym typeface="Times New Roman"/>
              </a:rPr>
              <a:t>] will slice any facet or feature subsequently requested, inserting an additional index level or column for slice boundaries (any element spanning over a slice boundary will be split or duplicated).”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5" name="Google Shape;435;p51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Hentschel, J., McLeod, A., Rammos, Y., &amp; Rohrmeier, M. (2023).</a:t>
            </a:r>
            <a:r>
              <a:rPr lang="fr-FR" sz="1100"/>
              <a:t> Introducing DiMCAT for processing and analyzing notated music on a very large scale. </a:t>
            </a:r>
            <a:r>
              <a:rPr lang="fr-FR" sz="1100" i="1"/>
              <a:t>Proceedings of the 24th International Society for Music Information Retrieval Conference</a:t>
            </a:r>
            <a:r>
              <a:rPr lang="fr-FR" sz="1100"/>
              <a:t>.</a:t>
            </a:r>
            <a:endParaRPr sz="11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2"/>
          <p:cNvSpPr txBox="1">
            <a:spLocks noGrp="1"/>
          </p:cNvSpPr>
          <p:nvPr>
            <p:ph type="title"/>
          </p:nvPr>
        </p:nvSpPr>
        <p:spPr>
          <a:xfrm>
            <a:off x="909600" y="192050"/>
            <a:ext cx="5656200" cy="12453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Pipeline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LocalKeySlicer</a:t>
            </a:r>
            <a:br>
              <a:rPr lang="fr-FR" sz="2200"/>
            </a:br>
            <a:r>
              <a:rPr lang="fr-FR" sz="2200"/>
              <a:t>ModeGrouper</a:t>
            </a:r>
            <a:endParaRPr sz="2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Analyzer</a:t>
            </a:r>
            <a:endParaRPr sz="2200"/>
          </a:p>
        </p:txBody>
      </p:sp>
      <p:sp>
        <p:nvSpPr>
          <p:cNvPr id="442" name="Google Shape;442;p52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33</a:t>
            </a:fld>
            <a:endParaRPr/>
          </a:p>
        </p:txBody>
      </p:sp>
      <p:pic>
        <p:nvPicPr>
          <p:cNvPr id="443" name="Google Shape;44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600" y="1708017"/>
            <a:ext cx="7727201" cy="2575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>
            <a:spLocks noGrp="1"/>
          </p:cNvSpPr>
          <p:nvPr>
            <p:ph type="title"/>
          </p:nvPr>
        </p:nvSpPr>
        <p:spPr>
          <a:xfrm>
            <a:off x="909600" y="192050"/>
            <a:ext cx="3662400" cy="15690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The Pipeline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ChordFeatureGrouper</a:t>
            </a:r>
            <a:endParaRPr sz="2200"/>
          </a:p>
        </p:txBody>
      </p:sp>
      <p:sp>
        <p:nvSpPr>
          <p:cNvPr id="450" name="Google Shape;450;p53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34</a:t>
            </a:fld>
            <a:endParaRPr/>
          </a:p>
        </p:txBody>
      </p:sp>
      <p:pic>
        <p:nvPicPr>
          <p:cNvPr id="451" name="Google Shape;4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650" y="1761050"/>
            <a:ext cx="8387525" cy="278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4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35</a:t>
            </a:fld>
            <a:endParaRPr/>
          </a:p>
        </p:txBody>
      </p:sp>
      <p:pic>
        <p:nvPicPr>
          <p:cNvPr id="458" name="Google Shape;458;p54"/>
          <p:cNvPicPr preferRelativeResize="0"/>
          <p:nvPr/>
        </p:nvPicPr>
        <p:blipFill rotWithShape="1">
          <a:blip r:embed="rId3">
            <a:alphaModFix/>
          </a:blip>
          <a:srcRect t="17543" r="3119" b="17672"/>
          <a:stretch/>
        </p:blipFill>
        <p:spPr>
          <a:xfrm>
            <a:off x="1781450" y="0"/>
            <a:ext cx="5406900" cy="49989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55"/>
          <p:cNvPicPr preferRelativeResize="0">
            <a:picLocks noGrp="1"/>
          </p:cNvPicPr>
          <p:nvPr>
            <p:ph type="pic" idx="2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0051" y="-457850"/>
            <a:ext cx="8423772" cy="5614501"/>
          </a:xfrm>
          <a:prstGeom prst="rect">
            <a:avLst/>
          </a:prstGeom>
          <a:noFill/>
        </p:spPr>
      </p:pic>
      <p:sp>
        <p:nvSpPr>
          <p:cNvPr id="468" name="Google Shape;468;p55"/>
          <p:cNvSpPr txBox="1"/>
          <p:nvPr/>
        </p:nvSpPr>
        <p:spPr>
          <a:xfrm>
            <a:off x="1210050" y="0"/>
            <a:ext cx="5399700" cy="3588300"/>
          </a:xfrm>
          <a:prstGeom prst="rect">
            <a:avLst/>
          </a:prstGeom>
          <a:solidFill>
            <a:srgbClr val="FFFFFF">
              <a:alpha val="73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716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Thank you!</a:t>
            </a:r>
            <a:endParaRPr sz="1800" b="1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469" name="Google Shape;469;p55"/>
          <p:cNvSpPr txBox="1">
            <a:spLocks noGrp="1"/>
          </p:cNvSpPr>
          <p:nvPr>
            <p:ph type="ctrTitle"/>
          </p:nvPr>
        </p:nvSpPr>
        <p:spPr>
          <a:xfrm>
            <a:off x="6609650" y="3588250"/>
            <a:ext cx="2534400" cy="101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468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fr-FR" sz="1500"/>
              <a:t>The</a:t>
            </a:r>
            <a:endParaRPr sz="15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</a:pPr>
            <a:r>
              <a:rPr lang="fr-FR" sz="1900"/>
              <a:t>Slice-Group-Analyze </a:t>
            </a:r>
            <a:r>
              <a:rPr lang="fr-FR" sz="1500"/>
              <a:t>Pipeline</a:t>
            </a:r>
            <a:endParaRPr sz="1500" i="1"/>
          </a:p>
        </p:txBody>
      </p:sp>
      <p:sp>
        <p:nvSpPr>
          <p:cNvPr id="470" name="Google Shape;470;p55"/>
          <p:cNvSpPr txBox="1">
            <a:spLocks noGrp="1"/>
          </p:cNvSpPr>
          <p:nvPr>
            <p:ph type="body" idx="3"/>
          </p:nvPr>
        </p:nvSpPr>
        <p:spPr>
          <a:xfrm>
            <a:off x="6609650" y="4600150"/>
            <a:ext cx="2534400" cy="61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1000" b="1"/>
              <a:t>HCI International 2023</a:t>
            </a:r>
            <a:endParaRPr sz="1000" b="1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800"/>
              <a:t>W1: Interactive Technologies for Analysing and Visualizing Musical Structure </a:t>
            </a:r>
            <a:endParaRPr sz="8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-FR" sz="800"/>
              <a:t>July 23rd, 2023</a:t>
            </a:r>
            <a:endParaRPr sz="600"/>
          </a:p>
        </p:txBody>
      </p:sp>
      <p:grpSp>
        <p:nvGrpSpPr>
          <p:cNvPr id="471" name="Google Shape;471;p55"/>
          <p:cNvGrpSpPr/>
          <p:nvPr/>
        </p:nvGrpSpPr>
        <p:grpSpPr>
          <a:xfrm>
            <a:off x="4780853" y="3588247"/>
            <a:ext cx="1936331" cy="1607803"/>
            <a:chOff x="4780853" y="3588247"/>
            <a:chExt cx="1936331" cy="1607803"/>
          </a:xfrm>
        </p:grpSpPr>
        <p:sp>
          <p:nvSpPr>
            <p:cNvPr id="472" name="Google Shape;472;p55"/>
            <p:cNvSpPr txBox="1"/>
            <p:nvPr/>
          </p:nvSpPr>
          <p:spPr>
            <a:xfrm>
              <a:off x="4780853" y="3588247"/>
              <a:ext cx="1828800" cy="1568400"/>
            </a:xfrm>
            <a:prstGeom prst="rect">
              <a:avLst/>
            </a:prstGeom>
            <a:solidFill>
              <a:srgbClr val="413C3A"/>
            </a:solidFill>
            <a:ln>
              <a:noFill/>
            </a:ln>
          </p:spPr>
          <p:txBody>
            <a:bodyPr spcFirstLastPara="1" wrap="square" lIns="90000" tIns="45700" rIns="91425" bIns="45700" anchor="t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FFFFF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FFFFFF"/>
                </a:solidFill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b="1">
                  <a:solidFill>
                    <a:srgbClr val="FFFFFF"/>
                  </a:solidFill>
                </a:rPr>
                <a:t>Johannes </a:t>
              </a:r>
              <a:br>
                <a:rPr lang="fr-FR" b="1">
                  <a:solidFill>
                    <a:srgbClr val="FFFFFF"/>
                  </a:solidFill>
                </a:rPr>
              </a:br>
              <a:r>
                <a:rPr lang="fr-FR" b="1">
                  <a:solidFill>
                    <a:srgbClr val="FFFFFF"/>
                  </a:solidFill>
                </a:rPr>
                <a:t>Hentschel</a:t>
              </a:r>
              <a:endParaRPr sz="1200">
                <a:solidFill>
                  <a:srgbClr val="FFFFFF"/>
                </a:solidFill>
              </a:endParaRPr>
            </a:p>
          </p:txBody>
        </p:sp>
        <p:grpSp>
          <p:nvGrpSpPr>
            <p:cNvPr id="473" name="Google Shape;473;p55"/>
            <p:cNvGrpSpPr/>
            <p:nvPr/>
          </p:nvGrpSpPr>
          <p:grpSpPr>
            <a:xfrm>
              <a:off x="5165162" y="4515871"/>
              <a:ext cx="1454638" cy="334500"/>
              <a:chOff x="5165162" y="4515871"/>
              <a:chExt cx="1454638" cy="334500"/>
            </a:xfrm>
          </p:grpSpPr>
          <p:pic>
            <p:nvPicPr>
              <p:cNvPr id="474" name="Google Shape;474;p5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5165162" y="4575650"/>
                <a:ext cx="166925" cy="1669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75" name="Google Shape;475;p55"/>
              <p:cNvSpPr txBox="1"/>
              <p:nvPr/>
            </p:nvSpPr>
            <p:spPr>
              <a:xfrm>
                <a:off x="5486400" y="4515871"/>
                <a:ext cx="1133400" cy="334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000" tIns="36000" rIns="36000" bIns="360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b="1">
                    <a:solidFill>
                      <a:srgbClr val="FFFFFF"/>
                    </a:solidFill>
                  </a:rPr>
                  <a:t>johentsch</a:t>
                </a:r>
                <a:endParaRPr sz="12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76" name="Google Shape;476;p55"/>
            <p:cNvGrpSpPr/>
            <p:nvPr/>
          </p:nvGrpSpPr>
          <p:grpSpPr>
            <a:xfrm>
              <a:off x="5135425" y="4700450"/>
              <a:ext cx="1581759" cy="495600"/>
              <a:chOff x="5135425" y="4700450"/>
              <a:chExt cx="1581759" cy="495600"/>
            </a:xfrm>
          </p:grpSpPr>
          <p:sp>
            <p:nvSpPr>
              <p:cNvPr id="477" name="Google Shape;477;p55"/>
              <p:cNvSpPr txBox="1"/>
              <p:nvPr/>
            </p:nvSpPr>
            <p:spPr>
              <a:xfrm>
                <a:off x="5332085" y="4700450"/>
                <a:ext cx="1385100" cy="49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000" tIns="36000" rIns="36000" bIns="360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b="1">
                    <a:solidFill>
                      <a:srgbClr val="FFFFFF"/>
                    </a:solidFill>
                  </a:rPr>
                  <a:t>@johentsch</a:t>
                </a:r>
                <a:endParaRPr sz="1200" b="1">
                  <a:solidFill>
                    <a:srgbClr val="FFFFFF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fr-FR" sz="1200" b="1">
                    <a:solidFill>
                      <a:srgbClr val="FFFFFF"/>
                    </a:solidFill>
                  </a:rPr>
                  <a:t>@hostux.social</a:t>
                </a:r>
                <a:endParaRPr sz="12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478" name="Google Shape;478;p5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135425" y="4832878"/>
                <a:ext cx="196650" cy="172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Corpus research</a:t>
            </a:r>
            <a:endParaRPr sz="1500">
              <a:solidFill>
                <a:srgbClr val="FFFFFF"/>
              </a:solidFill>
              <a:highlight>
                <a:schemeClr val="dk1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Annotated scores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Tools &amp; Infrastructure</a:t>
            </a: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endParaRPr sz="24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23"/>
          <p:cNvSpPr txBox="1">
            <a:spLocks noGrp="1"/>
          </p:cNvSpPr>
          <p:nvPr>
            <p:ph type="title"/>
          </p:nvPr>
        </p:nvSpPr>
        <p:spPr>
          <a:xfrm>
            <a:off x="909614" y="192050"/>
            <a:ext cx="77265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Distant Listening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The Development of Harmony over Three Centuries (1700–2000)</a:t>
            </a:r>
            <a:endParaRPr sz="1800"/>
          </a:p>
        </p:txBody>
      </p:sp>
      <p:sp>
        <p:nvSpPr>
          <p:cNvPr id="176" name="Google Shape;176;p23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5106500" y="179550"/>
            <a:ext cx="3530400" cy="2880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epfl.ch/labs/dcml/projects/distant-listening/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xfrm>
            <a:off x="909614" y="192050"/>
            <a:ext cx="77265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Distant Listening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The Development of Harmony over Three Centuries (1700–2000)</a:t>
            </a:r>
            <a:endParaRPr sz="1800"/>
          </a:p>
        </p:txBody>
      </p:sp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  <p:sp>
        <p:nvSpPr>
          <p:cNvPr id="185" name="Google Shape;185;p24"/>
          <p:cNvSpPr/>
          <p:nvPr/>
        </p:nvSpPr>
        <p:spPr>
          <a:xfrm>
            <a:off x="5106500" y="179550"/>
            <a:ext cx="3530400" cy="2880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epfl.ch/labs/dcml/projects/distant-listening/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6" name="Google Shape;1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417250"/>
            <a:ext cx="9144000" cy="3657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5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Corpus research</a:t>
            </a:r>
            <a:endParaRPr sz="1500">
              <a:solidFill>
                <a:srgbClr val="FFFFFF"/>
              </a:solidFill>
              <a:highlight>
                <a:schemeClr val="dk1"/>
              </a:highlight>
              <a:latin typeface="Roboto Mono"/>
              <a:ea typeface="Roboto Mono"/>
              <a:cs typeface="Roboto Mono"/>
              <a:sym typeface="Roboto Mono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Annotated scores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Tools &amp; Infrastructure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Best practices</a:t>
            </a:r>
            <a:endParaRPr sz="2200"/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▪"/>
            </a:pPr>
            <a:r>
              <a:rPr lang="fr-FR" sz="2200"/>
              <a:t>Formal models</a:t>
            </a: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endParaRPr sz="24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25"/>
          <p:cNvSpPr txBox="1">
            <a:spLocks noGrp="1"/>
          </p:cNvSpPr>
          <p:nvPr>
            <p:ph type="title"/>
          </p:nvPr>
        </p:nvSpPr>
        <p:spPr>
          <a:xfrm>
            <a:off x="909614" y="192050"/>
            <a:ext cx="77265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Distant Listening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/>
              <a:t>The Development of Harmony over Three Centuries (1700–2000)</a:t>
            </a:r>
            <a:endParaRPr sz="1800"/>
          </a:p>
        </p:txBody>
      </p:sp>
      <p:sp>
        <p:nvSpPr>
          <p:cNvPr id="194" name="Google Shape;194;p25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  <p:sp>
        <p:nvSpPr>
          <p:cNvPr id="195" name="Google Shape;195;p25"/>
          <p:cNvSpPr/>
          <p:nvPr/>
        </p:nvSpPr>
        <p:spPr>
          <a:xfrm>
            <a:off x="5106500" y="179550"/>
            <a:ext cx="3530400" cy="2880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epfl.ch/labs/dcml/projects/distant-listening/</a:t>
            </a:r>
            <a:endParaRPr sz="13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4572000" y="777875"/>
            <a:ext cx="4059000" cy="1794000"/>
          </a:xfrm>
          <a:prstGeom prst="rect">
            <a:avLst/>
          </a:prstGeom>
        </p:spPr>
        <p:txBody>
          <a:bodyPr spcFirstLastPara="1" wrap="square" lIns="180000" tIns="0" rIns="72000" bIns="46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II. Motivation</a:t>
            </a:r>
            <a:endParaRPr sz="1800"/>
          </a:p>
        </p:txBody>
      </p:sp>
      <p:sp>
        <p:nvSpPr>
          <p:cNvPr id="202" name="Google Shape;202;p26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572000" cy="2156400"/>
          </a:xfrm>
          <a:prstGeom prst="rect">
            <a:avLst/>
          </a:prstGeom>
          <a:ln>
            <a:noFill/>
          </a:ln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fr-FR" sz="2100"/>
              <a:t>Commonplace operations</a:t>
            </a: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fr-FR" sz="2100"/>
              <a:t>Shared concepts</a:t>
            </a: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●"/>
            </a:pPr>
            <a:r>
              <a:rPr lang="fr-FR" sz="2100"/>
              <a:t>Reproducibility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203" name="Google Shape;203;p26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 rotWithShape="1">
          <a:blip r:embed="rId3">
            <a:alphaModFix/>
          </a:blip>
          <a:srcRect l="27937" t="630" r="20297" b="-629"/>
          <a:stretch/>
        </p:blipFill>
        <p:spPr>
          <a:xfrm>
            <a:off x="0" y="-35950"/>
            <a:ext cx="4572001" cy="517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1. Slicing</a:t>
            </a:r>
            <a:endParaRPr sz="2200"/>
          </a:p>
        </p:txBody>
      </p:sp>
      <p:sp>
        <p:nvSpPr>
          <p:cNvPr id="211" name="Google Shape;211;p27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  <p:sp>
        <p:nvSpPr>
          <p:cNvPr id="212" name="Google Shape;212;p27"/>
          <p:cNvSpPr txBox="1"/>
          <p:nvPr/>
        </p:nvSpPr>
        <p:spPr>
          <a:xfrm>
            <a:off x="708750" y="1771350"/>
            <a:ext cx="7726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FR" sz="2300" i="1">
                <a:latin typeface="Times New Roman"/>
                <a:ea typeface="Times New Roman"/>
                <a:cs typeface="Times New Roman"/>
                <a:sym typeface="Times New Roman"/>
              </a:rPr>
              <a:t>“[…] cut the musical data […] into slices [of] which beginning and end are determined by the appearance of new events and the extinction of past events.”</a:t>
            </a:r>
            <a:endParaRPr sz="2300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Lartillot, O., Dubnov, S., Assayag, G., &amp; Bejerano, G. (2001).</a:t>
            </a:r>
            <a:r>
              <a:rPr lang="fr-FR" sz="1100"/>
              <a:t> Automatic modeling of musical style. </a:t>
            </a:r>
            <a:r>
              <a:rPr lang="fr-FR" sz="1100" i="1"/>
              <a:t>Proceedings of the International Computer Music Conference</a:t>
            </a:r>
            <a:r>
              <a:rPr lang="fr-FR" sz="1100"/>
              <a:t>.</a:t>
            </a:r>
            <a:endParaRPr sz="11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>
            <a:spLocks noGrp="1"/>
          </p:cNvSpPr>
          <p:nvPr>
            <p:ph type="title"/>
          </p:nvPr>
        </p:nvSpPr>
        <p:spPr>
          <a:xfrm>
            <a:off x="909607" y="192050"/>
            <a:ext cx="5656200" cy="1072800"/>
          </a:xfrm>
          <a:prstGeom prst="rect">
            <a:avLst/>
          </a:prstGeom>
        </p:spPr>
        <p:txBody>
          <a:bodyPr spcFirstLastPara="1" wrap="square" lIns="180000" tIns="0" rIns="72000" bIns="46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Commonplace operations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/>
              <a:t>1. Slicing</a:t>
            </a:r>
            <a:endParaRPr sz="2200"/>
          </a:p>
        </p:txBody>
      </p:sp>
      <p:sp>
        <p:nvSpPr>
          <p:cNvPr id="220" name="Google Shape;220;p28"/>
          <p:cNvSpPr txBox="1">
            <a:spLocks noGrp="1"/>
          </p:cNvSpPr>
          <p:nvPr>
            <p:ph type="sldNum" idx="12"/>
          </p:nvPr>
        </p:nvSpPr>
        <p:spPr>
          <a:xfrm>
            <a:off x="8636788" y="192051"/>
            <a:ext cx="512700" cy="163500"/>
          </a:xfrm>
          <a:prstGeom prst="rect">
            <a:avLst/>
          </a:prstGeom>
        </p:spPr>
        <p:txBody>
          <a:bodyPr spcFirstLastPara="1" wrap="square" lIns="90000" tIns="0" rIns="9000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sp>
        <p:nvSpPr>
          <p:cNvPr id="221" name="Google Shape;221;p28"/>
          <p:cNvSpPr txBox="1"/>
          <p:nvPr/>
        </p:nvSpPr>
        <p:spPr>
          <a:xfrm>
            <a:off x="959575" y="4429125"/>
            <a:ext cx="5684100" cy="6624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413C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794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b="1"/>
              <a:t>Conklin, D. (2002).</a:t>
            </a:r>
            <a:r>
              <a:rPr lang="fr-FR" sz="1100"/>
              <a:t> Representation and Discovery of Vertical Patterns in Music. In C. Anagnostopoulou, M. Ferrand, &amp; A. Smaill (Eds.), </a:t>
            </a:r>
            <a:r>
              <a:rPr lang="fr-FR" sz="1100" i="1"/>
              <a:t>Music and Artificial Intelligence</a:t>
            </a:r>
            <a:r>
              <a:rPr lang="fr-FR" sz="1100"/>
              <a:t> (Vol. 2445, pp. 32–42). Springer.</a:t>
            </a:r>
            <a:r>
              <a:rPr lang="fr-FR" sz="1100">
                <a:uFill>
                  <a:noFill/>
                </a:uFill>
                <a:hlinkClick r:id="rId3"/>
              </a:rPr>
              <a:t> </a:t>
            </a:r>
            <a:r>
              <a:rPr lang="fr-FR" sz="1100" u="sng">
                <a:solidFill>
                  <a:schemeClr val="hlink"/>
                </a:solidFill>
                <a:hlinkClick r:id="rId3"/>
              </a:rPr>
              <a:t>https://doi.org/10.1007/3-540-45722-4_5</a:t>
            </a:r>
            <a:endParaRPr sz="1100" b="1"/>
          </a:p>
        </p:txBody>
      </p:sp>
      <p:pic>
        <p:nvPicPr>
          <p:cNvPr id="222" name="Google Shape;22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7726" y="2366324"/>
            <a:ext cx="6400799" cy="178146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904875" y="1563688"/>
            <a:ext cx="7726500" cy="3386700"/>
          </a:xfrm>
          <a:prstGeom prst="rect">
            <a:avLst/>
          </a:prstGeom>
        </p:spPr>
        <p:txBody>
          <a:bodyPr spcFirstLastPara="1" wrap="square" lIns="180000" tIns="45700" rIns="91425" bIns="45700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Char char="▪"/>
            </a:pPr>
            <a:r>
              <a:rPr lang="fr-FR" sz="2200"/>
              <a:t>“full expansion” (Conklin, 2002)</a:t>
            </a:r>
            <a:endParaRPr sz="22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br>
              <a:rPr lang="fr-FR" sz="2400"/>
            </a:br>
            <a:endParaRPr sz="2400"/>
          </a:p>
          <a:p>
            <a:pPr marL="457200" lvl="0" indent="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1759</Words>
  <Application>Microsoft Macintosh PowerPoint</Application>
  <PresentationFormat>On-screen Show (16:9)</PresentationFormat>
  <Paragraphs>275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Playfair Display</vt:lpstr>
      <vt:lpstr>Noto Sans Symbols</vt:lpstr>
      <vt:lpstr>Roboto Mono</vt:lpstr>
      <vt:lpstr>Libre Franklin</vt:lpstr>
      <vt:lpstr>Times New Roman</vt:lpstr>
      <vt:lpstr>Thème Office</vt:lpstr>
      <vt:lpstr>The Slice-Group-Analyze Pipeline</vt:lpstr>
      <vt:lpstr>The Slice-Group-Analyze Pipeline</vt:lpstr>
      <vt:lpstr>I. Distant Listening The Development of Harmony over Three Centuries (1700–2000)</vt:lpstr>
      <vt:lpstr>Distant Listening The Development of Harmony over Three Centuries (1700–2000)</vt:lpstr>
      <vt:lpstr>Distant Listening The Development of Harmony over Three Centuries (1700–2000)</vt:lpstr>
      <vt:lpstr>Distant Listening The Development of Harmony over Three Centuries (1700–2000)</vt:lpstr>
      <vt:lpstr>II. Motivation</vt:lpstr>
      <vt:lpstr>Commonplace operations 1. Slicing</vt:lpstr>
      <vt:lpstr>Commonplace operations 1. Slicing</vt:lpstr>
      <vt:lpstr>Commonplace operations 1. Slicing</vt:lpstr>
      <vt:lpstr>Commonplace operations 1. Slicing</vt:lpstr>
      <vt:lpstr>Commonplace operations 1. Slicing</vt:lpstr>
      <vt:lpstr>Commonplace operations 1. Slicing</vt:lpstr>
      <vt:lpstr>PowerPoint Presentation</vt:lpstr>
      <vt:lpstr>Commonplace operations 1. Slicing</vt:lpstr>
      <vt:lpstr>Commonplace operations 2. Grouping pieces</vt:lpstr>
      <vt:lpstr>Commonplace operations 2. Grouping labels</vt:lpstr>
      <vt:lpstr>Commonplace operations 2. Grouping of slices</vt:lpstr>
      <vt:lpstr>Shared concepts </vt:lpstr>
      <vt:lpstr>Shared concepts </vt:lpstr>
      <vt:lpstr>Shared concepts </vt:lpstr>
      <vt:lpstr>Shared concepts </vt:lpstr>
      <vt:lpstr>III. The Pipeline</vt:lpstr>
      <vt:lpstr>DiMCAT The Digital Musicology Corpus Analysis Toolkit</vt:lpstr>
      <vt:lpstr>The Pipeline Analyzer</vt:lpstr>
      <vt:lpstr>The Pipeline Analyzer (single piece)</vt:lpstr>
      <vt:lpstr>The Pipeline Analyzer (entire Distant Listening Corpus)</vt:lpstr>
      <vt:lpstr>The Pipeline Grouper</vt:lpstr>
      <vt:lpstr>The Pipeline MeasureGrouper Analyzer (single piece)</vt:lpstr>
      <vt:lpstr>The Pipeline CorpusGrouper Analyzer</vt:lpstr>
      <vt:lpstr>The Pipeline ModeGrouper CorpusGrouper</vt:lpstr>
      <vt:lpstr>The Pipeline Slicer</vt:lpstr>
      <vt:lpstr>The Pipeline LocalKeySlicer ModeGrouper Analyzer</vt:lpstr>
      <vt:lpstr>The Pipeline ChordFeatureGrouper</vt:lpstr>
      <vt:lpstr>PowerPoint Presentation</vt:lpstr>
      <vt:lpstr>The Slice-Group-Analyze Pipeline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Slice-Group-Analyze Pipeline</dc:title>
  <cp:lastModifiedBy>David Meredith</cp:lastModifiedBy>
  <cp:revision>1</cp:revision>
  <dcterms:modified xsi:type="dcterms:W3CDTF">2023-07-23T15:12:52Z</dcterms:modified>
</cp:coreProperties>
</file>