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0"/>
  </p:notesMasterIdLst>
  <p:sldIdLst>
    <p:sldId id="256"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Inter" panose="02000503000000020004" pitchFamily="2" charset="0"/>
      <p:regular r:id="rId29"/>
      <p:bold r:id="rId30"/>
    </p:embeddedFont>
    <p:embeddedFont>
      <p:font typeface="Lato Light" panose="020F0302020204030204" pitchFamily="34" charset="0"/>
      <p:regular r:id="rId31"/>
      <p:bold r:id="rId32"/>
      <p:italic r:id="rId33"/>
      <p:boldItalic r:id="rId34"/>
    </p:embeddedFont>
    <p:embeddedFont>
      <p:font typeface="League Spartan" pitchFamily="2" charset="77"/>
      <p:regular r:id="rId35"/>
      <p:bold r:id="rId36"/>
    </p:embeddedFont>
    <p:embeddedFont>
      <p:font typeface="League Spartan Medium" pitchFamily="2" charset="77"/>
      <p:regular r:id="rId37"/>
      <p:bold r:id="rId38"/>
    </p:embeddedFont>
    <p:embeddedFont>
      <p:font typeface="Open Sans Medium" pitchFamily="2" charset="0"/>
      <p:regular r:id="rId39"/>
      <p:bold r:id="rId40"/>
      <p:italic r:id="rId41"/>
      <p:boldItalic r:id="rId42"/>
    </p:embeddedFont>
    <p:embeddedFont>
      <p:font typeface="Poppins" pitchFamily="2" charset="77"/>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76"/>
    <p:restoredTop sz="74492"/>
  </p:normalViewPr>
  <p:slideViewPr>
    <p:cSldViewPr snapToGrid="0">
      <p:cViewPr>
        <p:scale>
          <a:sx n="119" d="100"/>
          <a:sy n="119" d="100"/>
        </p:scale>
        <p:origin x="336" y="4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a1a96bb3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5a1a96bb3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a1a96bb3e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a1a96bb3e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5a1a96bb3e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5a1a96bb3e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Our data model for pitch and intervallic content in music uses a textual approach to account for the variability of </a:t>
            </a:r>
            <a:r>
              <a:rPr lang="en" sz="1200" dirty="0" err="1">
                <a:solidFill>
                  <a:schemeClr val="dk1"/>
                </a:solidFill>
                <a:latin typeface="Times New Roman"/>
                <a:ea typeface="Times New Roman"/>
                <a:cs typeface="Times New Roman"/>
                <a:sym typeface="Times New Roman"/>
              </a:rPr>
              <a:t>makam</a:t>
            </a:r>
            <a:r>
              <a:rPr lang="en" sz="1200" dirty="0">
                <a:solidFill>
                  <a:schemeClr val="dk1"/>
                </a:solidFill>
                <a:latin typeface="Times New Roman"/>
                <a:ea typeface="Times New Roman"/>
                <a:cs typeface="Times New Roman"/>
                <a:sym typeface="Times New Roman"/>
              </a:rPr>
              <a:t> systems, with a focus on capturing trajectories and pathways between melodic units and </a:t>
            </a:r>
            <a:r>
              <a:rPr lang="en" sz="1200" dirty="0" err="1">
                <a:solidFill>
                  <a:schemeClr val="dk1"/>
                </a:solidFill>
                <a:latin typeface="Times New Roman"/>
                <a:ea typeface="Times New Roman"/>
                <a:cs typeface="Times New Roman"/>
                <a:sym typeface="Times New Roman"/>
              </a:rPr>
              <a:t>makam</a:t>
            </a:r>
            <a:r>
              <a:rPr lang="en" sz="1200" dirty="0">
                <a:solidFill>
                  <a:schemeClr val="dk1"/>
                </a:solidFill>
                <a:latin typeface="Times New Roman"/>
                <a:ea typeface="Times New Roman"/>
                <a:cs typeface="Times New Roman"/>
                <a:sym typeface="Times New Roman"/>
              </a:rPr>
              <a:t> structures.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2. We leverage a relational database and Django framework to effectively represent and analyze the intricate textual data structures, revealing the topological properties inherent in the </a:t>
            </a:r>
            <a:r>
              <a:rPr lang="en" sz="1200" dirty="0" err="1">
                <a:solidFill>
                  <a:schemeClr val="dk1"/>
                </a:solidFill>
                <a:latin typeface="Times New Roman"/>
                <a:ea typeface="Times New Roman"/>
                <a:cs typeface="Times New Roman"/>
                <a:sym typeface="Times New Roman"/>
              </a:rPr>
              <a:t>makam</a:t>
            </a:r>
            <a:r>
              <a:rPr lang="en" sz="1200" dirty="0">
                <a:solidFill>
                  <a:schemeClr val="dk1"/>
                </a:solidFill>
                <a:latin typeface="Times New Roman"/>
                <a:ea typeface="Times New Roman"/>
                <a:cs typeface="Times New Roman"/>
                <a:sym typeface="Times New Roman"/>
              </a:rPr>
              <a:t> universe.</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3. The model's fundamental building block is "</a:t>
            </a:r>
            <a:r>
              <a:rPr lang="en" sz="1200" dirty="0" err="1">
                <a:solidFill>
                  <a:schemeClr val="dk1"/>
                </a:solidFill>
                <a:latin typeface="Times New Roman"/>
                <a:ea typeface="Times New Roman"/>
                <a:cs typeface="Times New Roman"/>
                <a:sym typeface="Times New Roman"/>
              </a:rPr>
              <a:t>Perde</a:t>
            </a:r>
            <a:r>
              <a:rPr lang="en" sz="1200" dirty="0">
                <a:solidFill>
                  <a:schemeClr val="dk1"/>
                </a:solidFill>
                <a:latin typeface="Times New Roman"/>
                <a:ea typeface="Times New Roman"/>
                <a:cs typeface="Times New Roman"/>
                <a:sym typeface="Times New Roman"/>
              </a:rPr>
              <a:t>," linking melodic units, while incorporating essential melodic components ("</a:t>
            </a:r>
            <a:r>
              <a:rPr lang="en" sz="1200" dirty="0" err="1">
                <a:solidFill>
                  <a:schemeClr val="dk1"/>
                </a:solidFill>
                <a:latin typeface="Times New Roman"/>
                <a:ea typeface="Times New Roman"/>
                <a:cs typeface="Times New Roman"/>
                <a:sym typeface="Times New Roman"/>
              </a:rPr>
              <a:t>Cesnis</a:t>
            </a:r>
            <a:r>
              <a:rPr lang="en" sz="1200" dirty="0">
                <a:solidFill>
                  <a:schemeClr val="dk1"/>
                </a:solidFill>
                <a:latin typeface="Times New Roman"/>
                <a:ea typeface="Times New Roman"/>
                <a:cs typeface="Times New Roman"/>
                <a:sym typeface="Times New Roman"/>
              </a:rPr>
              <a:t>") establishes connections within the </a:t>
            </a:r>
            <a:r>
              <a:rPr lang="en" sz="1200" dirty="0" err="1">
                <a:solidFill>
                  <a:schemeClr val="dk1"/>
                </a:solidFill>
                <a:latin typeface="Times New Roman"/>
                <a:ea typeface="Times New Roman"/>
                <a:cs typeface="Times New Roman"/>
                <a:sym typeface="Times New Roman"/>
              </a:rPr>
              <a:t>makam</a:t>
            </a:r>
            <a:r>
              <a:rPr lang="en" sz="1200" dirty="0">
                <a:solidFill>
                  <a:schemeClr val="dk1"/>
                </a:solidFill>
                <a:latin typeface="Times New Roman"/>
                <a:ea typeface="Times New Roman"/>
                <a:cs typeface="Times New Roman"/>
                <a:sym typeface="Times New Roman"/>
              </a:rPr>
              <a:t> network, providing insights into the evolution and complexity of the </a:t>
            </a:r>
            <a:r>
              <a:rPr lang="en" sz="1200" dirty="0" err="1">
                <a:solidFill>
                  <a:schemeClr val="dk1"/>
                </a:solidFill>
                <a:latin typeface="Times New Roman"/>
                <a:ea typeface="Times New Roman"/>
                <a:cs typeface="Times New Roman"/>
                <a:sym typeface="Times New Roman"/>
              </a:rPr>
              <a:t>makam</a:t>
            </a:r>
            <a:r>
              <a:rPr lang="en" sz="1200" dirty="0">
                <a:solidFill>
                  <a:schemeClr val="dk1"/>
                </a:solidFill>
                <a:latin typeface="Times New Roman"/>
                <a:ea typeface="Times New Roman"/>
                <a:cs typeface="Times New Roman"/>
                <a:sym typeface="Times New Roman"/>
              </a:rPr>
              <a:t> universe across different historical periods.</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5a1a96bb3e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5a1a96bb3e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Python, along with the Django framework, was chosen as the backend technology for our application due to Django's ability to establish a secure and efficient environment for managing large volumes of data. The built-in admin panel provided by Django facilitates seamless data administration and handling.</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The foundation of our data structures relies on Django "models," a prominent feature that empowers us to create intricate and well-defined data abstractions. This enables us to design and manage complex relationships between various entities in the system effectively.</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The Python "rest framework" complements our backend infrastructure, providing practical tools to formulate queries for data filtering, establish connections between nodes, implement code transformations, and execute relation algorithms. This feature-rich framework enhances the overall functionality and performance of our application.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As part of the data processing pipeline, the acquired information undergoes transformation into the "</a:t>
            </a:r>
            <a:r>
              <a:rPr lang="en" sz="1200" dirty="0" err="1">
                <a:solidFill>
                  <a:schemeClr val="dk1"/>
                </a:solidFill>
                <a:latin typeface="Times New Roman"/>
                <a:ea typeface="Times New Roman"/>
                <a:cs typeface="Times New Roman"/>
                <a:sym typeface="Times New Roman"/>
              </a:rPr>
              <a:t>json</a:t>
            </a:r>
            <a:r>
              <a:rPr lang="en" sz="1200" dirty="0">
                <a:solidFill>
                  <a:schemeClr val="dk1"/>
                </a:solidFill>
                <a:latin typeface="Times New Roman"/>
                <a:ea typeface="Times New Roman"/>
                <a:cs typeface="Times New Roman"/>
                <a:sym typeface="Times New Roman"/>
              </a:rPr>
              <a:t>" format through a process known as "serialization." This preparation allows for efficient rendering operations at the frontend, facilitating smooth user interactions and presentation of data.</a:t>
            </a:r>
            <a:endParaRPr sz="12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5a873aa8d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5a873aa8d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For the frontend framework, we opted for React, a widely-used open-source framework designed for constructing single-page web applications. </a:t>
            </a:r>
            <a:r>
              <a:rPr lang="en" sz="1200" dirty="0" err="1">
                <a:solidFill>
                  <a:schemeClr val="dk1"/>
                </a:solidFill>
                <a:latin typeface="Times New Roman"/>
                <a:ea typeface="Times New Roman"/>
                <a:cs typeface="Times New Roman"/>
                <a:sym typeface="Times New Roman"/>
              </a:rPr>
              <a:t>React's</a:t>
            </a:r>
            <a:r>
              <a:rPr lang="en" sz="1200" dirty="0">
                <a:solidFill>
                  <a:schemeClr val="dk1"/>
                </a:solidFill>
                <a:latin typeface="Times New Roman"/>
                <a:ea typeface="Times New Roman"/>
                <a:cs typeface="Times New Roman"/>
                <a:sym typeface="Times New Roman"/>
              </a:rPr>
              <a:t> modular structure revolves around components, which are reusable building blocks. This feature facilitates the development of scalable and maintainable web applications. Additionally, React boasts efficient rendering capabilities, contributing to the creation of fast and responsive web experiences.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the core of our application lies a graphical interface known as "react-force-graph." Leveraging the power of </a:t>
            </a:r>
            <a:r>
              <a:rPr lang="en" sz="1200" dirty="0" err="1">
                <a:solidFill>
                  <a:schemeClr val="dk1"/>
                </a:solidFill>
                <a:latin typeface="Times New Roman"/>
                <a:ea typeface="Times New Roman"/>
                <a:cs typeface="Times New Roman"/>
                <a:sym typeface="Times New Roman"/>
              </a:rPr>
              <a:t>Three.js</a:t>
            </a:r>
            <a:r>
              <a:rPr lang="en" sz="1200" dirty="0">
                <a:solidFill>
                  <a:schemeClr val="dk1"/>
                </a:solidFill>
                <a:latin typeface="Times New Roman"/>
                <a:ea typeface="Times New Roman"/>
                <a:cs typeface="Times New Roman"/>
                <a:sym typeface="Times New Roman"/>
              </a:rPr>
              <a:t>, a JavaScript module for rendering 3D graphics on the web, this interface enables the creation of visually appealing 3D and 2D force-directed graphs. The combination of React and </a:t>
            </a:r>
            <a:r>
              <a:rPr lang="en" sz="1200" dirty="0" err="1">
                <a:solidFill>
                  <a:schemeClr val="dk1"/>
                </a:solidFill>
                <a:latin typeface="Times New Roman"/>
                <a:ea typeface="Times New Roman"/>
                <a:cs typeface="Times New Roman"/>
                <a:sym typeface="Times New Roman"/>
              </a:rPr>
              <a:t>Three.js</a:t>
            </a:r>
            <a:r>
              <a:rPr lang="en" sz="1200" dirty="0">
                <a:solidFill>
                  <a:schemeClr val="dk1"/>
                </a:solidFill>
                <a:latin typeface="Times New Roman"/>
                <a:ea typeface="Times New Roman"/>
                <a:cs typeface="Times New Roman"/>
                <a:sym typeface="Times New Roman"/>
              </a:rPr>
              <a:t> provides a robust platform for generating captivating visual representations of complex data structures.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By harnessing the data generated through Django, we were able to craft an engaging user interface, providing users with a seamless experience in exploring and constructing the universe. The current version of the application framework exhibits versatility in handling diverse data models and generating distinct networks in accordance with our theoretical framework.</a:t>
            </a:r>
            <a:endParaRPr sz="12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5a873aa8d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5a873aa8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800" dirty="0">
                <a:effectLst/>
                <a:latin typeface="Times New Roman" panose="02020603050405020304" pitchFamily="18" charset="0"/>
                <a:ea typeface="Times New Roman" panose="02020603050405020304" pitchFamily="18" charset="0"/>
              </a:rPr>
              <a:t>**1) ENTIRE ÇEŞNİ NETWORK**</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Our app showcases the </a:t>
            </a:r>
            <a:r>
              <a:rPr lang="en-US" sz="1800" dirty="0" err="1">
                <a:effectLst/>
                <a:latin typeface="Times New Roman" panose="02020603050405020304" pitchFamily="18" charset="0"/>
                <a:ea typeface="Times New Roman" panose="02020603050405020304" pitchFamily="18" charset="0"/>
              </a:rPr>
              <a:t>Çeşni</a:t>
            </a:r>
            <a:r>
              <a:rPr lang="en-US" sz="1800" dirty="0">
                <a:effectLst/>
                <a:latin typeface="Times New Roman" panose="02020603050405020304" pitchFamily="18" charset="0"/>
                <a:ea typeface="Times New Roman" panose="02020603050405020304" pitchFamily="18" charset="0"/>
              </a:rPr>
              <a:t> Network, offering a 3D visualization of melodic units, or "</a:t>
            </a:r>
            <a:r>
              <a:rPr lang="en-US" sz="1800" dirty="0" err="1">
                <a:effectLst/>
                <a:latin typeface="Times New Roman" panose="02020603050405020304" pitchFamily="18" charset="0"/>
                <a:ea typeface="Times New Roman" panose="02020603050405020304" pitchFamily="18" charset="0"/>
              </a:rPr>
              <a:t>çeşnis</a:t>
            </a:r>
            <a:r>
              <a:rPr lang="en-US" sz="1800" dirty="0">
                <a:effectLst/>
                <a:latin typeface="Times New Roman" panose="02020603050405020304" pitchFamily="18" charset="0"/>
                <a:ea typeface="Times New Roman" panose="02020603050405020304" pitchFamily="18" charset="0"/>
              </a:rPr>
              <a:t>," and their connections. The small nodes represent individual </a:t>
            </a:r>
            <a:r>
              <a:rPr lang="en-US" sz="1800" dirty="0" err="1">
                <a:effectLst/>
                <a:latin typeface="Times New Roman" panose="02020603050405020304" pitchFamily="18" charset="0"/>
                <a:ea typeface="Times New Roman" panose="02020603050405020304" pitchFamily="18" charset="0"/>
              </a:rPr>
              <a:t>çeşnis</a:t>
            </a:r>
            <a:r>
              <a:rPr lang="en-US" sz="1800" dirty="0">
                <a:effectLst/>
                <a:latin typeface="Times New Roman" panose="02020603050405020304" pitchFamily="18" charset="0"/>
                <a:ea typeface="Times New Roman" panose="02020603050405020304" pitchFamily="18" charset="0"/>
              </a:rPr>
              <a:t>, while the larger ones symbolize the fundamental Pitch-</a:t>
            </a:r>
            <a:r>
              <a:rPr lang="en-US" sz="1800" dirty="0" err="1">
                <a:effectLst/>
                <a:latin typeface="Times New Roman" panose="02020603050405020304" pitchFamily="18" charset="0"/>
                <a:ea typeface="Times New Roman" panose="02020603050405020304" pitchFamily="18" charset="0"/>
              </a:rPr>
              <a:t>perde</a:t>
            </a:r>
            <a:r>
              <a:rPr lang="en-US" sz="1800" dirty="0">
                <a:effectLst/>
                <a:latin typeface="Times New Roman" panose="02020603050405020304" pitchFamily="18" charset="0"/>
                <a:ea typeface="Times New Roman" panose="02020603050405020304" pitchFamily="18" charset="0"/>
              </a:rPr>
              <a:t> upon which they are built. Nodes with the same color are derived from the same </a:t>
            </a:r>
            <a:r>
              <a:rPr lang="en-US" sz="1800" dirty="0" err="1">
                <a:effectLst/>
                <a:latin typeface="Times New Roman" panose="02020603050405020304" pitchFamily="18" charset="0"/>
                <a:ea typeface="Times New Roman" panose="02020603050405020304" pitchFamily="18" charset="0"/>
              </a:rPr>
              <a:t>Perde</a:t>
            </a:r>
            <a:r>
              <a:rPr lang="en-US" sz="1800" dirty="0">
                <a:effectLst/>
                <a:latin typeface="Times New Roman" panose="02020603050405020304" pitchFamily="18" charset="0"/>
                <a:ea typeface="Times New Roman" panose="02020603050405020304" pitchFamily="18" charset="0"/>
              </a:rPr>
              <a:t>. This visualization, known as the "</a:t>
            </a:r>
            <a:r>
              <a:rPr lang="en-US" sz="1800" dirty="0" err="1">
                <a:effectLst/>
                <a:latin typeface="Times New Roman" panose="02020603050405020304" pitchFamily="18" charset="0"/>
                <a:ea typeface="Times New Roman" panose="02020603050405020304" pitchFamily="18" charset="0"/>
              </a:rPr>
              <a:t>Çeşni</a:t>
            </a:r>
            <a:r>
              <a:rPr lang="en-US" sz="1800" dirty="0">
                <a:effectLst/>
                <a:latin typeface="Times New Roman" panose="02020603050405020304" pitchFamily="18" charset="0"/>
                <a:ea typeface="Times New Roman" panose="02020603050405020304" pitchFamily="18" charset="0"/>
              </a:rPr>
              <a:t> Universe," enables users to freely explore various pathways within the network, gaining insights into the complex relationships between melodic units.</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For a more accessible experience, we have also created a 2D version of the </a:t>
            </a:r>
            <a:r>
              <a:rPr lang="en-US" sz="1800" dirty="0" err="1">
                <a:effectLst/>
                <a:latin typeface="Times New Roman" panose="02020603050405020304" pitchFamily="18" charset="0"/>
                <a:ea typeface="Times New Roman" panose="02020603050405020304" pitchFamily="18" charset="0"/>
              </a:rPr>
              <a:t>Çeşni</a:t>
            </a:r>
            <a:r>
              <a:rPr lang="en-US" sz="1800" dirty="0">
                <a:effectLst/>
                <a:latin typeface="Times New Roman" panose="02020603050405020304" pitchFamily="18" charset="0"/>
                <a:ea typeface="Times New Roman" panose="02020603050405020304" pitchFamily="18" charset="0"/>
              </a:rPr>
              <a:t> Universe. By hovering over a node, users can highlight all connected nodes and links, allowing for an in-depth analysis of transformations and relationships between melodic units, thus aiding the study of pathways in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a:t>
            </a:r>
          </a:p>
          <a:p>
            <a:pPr marL="158750" indent="0" fontAlgn="base">
              <a:buNone/>
            </a:pP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**2) MAKAMS**</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In the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section, users can delve into the melodic progressions within a single </a:t>
            </a:r>
            <a:r>
              <a:rPr lang="en-US" sz="1800" dirty="0" err="1">
                <a:effectLst/>
                <a:latin typeface="Times New Roman" panose="02020603050405020304" pitchFamily="18" charset="0"/>
                <a:ea typeface="Times New Roman" panose="02020603050405020304" pitchFamily="18" charset="0"/>
              </a:rPr>
              <a:t>makam</a:t>
            </a:r>
            <a:r>
              <a:rPr lang="en-US" sz="1800" dirty="0">
                <a:effectLst/>
                <a:latin typeface="Times New Roman" panose="02020603050405020304" pitchFamily="18" charset="0"/>
                <a:ea typeface="Times New Roman" panose="02020603050405020304" pitchFamily="18" charset="0"/>
              </a:rPr>
              <a:t>. The formal sections are color-coded, and a designated blue node serves as the starting point. Both 3D and 2D representations are available for a comprehensive view.</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Within the 2D model, clicking on a node provides an example of the melodic unit in both score and audio formats. This interactive feature fosters a deeper understanding of how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are heard and represented in musical notation.</a:t>
            </a:r>
          </a:p>
          <a:p>
            <a:pPr marL="158750" indent="0" fontAlgn="base">
              <a:buNone/>
            </a:pP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(audio and score demo) </a:t>
            </a:r>
          </a:p>
          <a:p>
            <a:pPr marL="158750" indent="0" fontAlgn="base">
              <a:buNone/>
            </a:pP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Additionally, our app examines how the melodic units of a single </a:t>
            </a:r>
            <a:r>
              <a:rPr lang="en-US" sz="1800" dirty="0" err="1">
                <a:effectLst/>
                <a:latin typeface="Times New Roman" panose="02020603050405020304" pitchFamily="18" charset="0"/>
                <a:ea typeface="Times New Roman" panose="02020603050405020304" pitchFamily="18" charset="0"/>
              </a:rPr>
              <a:t>makam</a:t>
            </a:r>
            <a:r>
              <a:rPr lang="en-US" sz="1800" dirty="0">
                <a:effectLst/>
                <a:latin typeface="Times New Roman" panose="02020603050405020304" pitchFamily="18" charset="0"/>
                <a:ea typeface="Times New Roman" panose="02020603050405020304" pitchFamily="18" charset="0"/>
              </a:rPr>
              <a:t> are distributed within the topology of the </a:t>
            </a:r>
            <a:r>
              <a:rPr lang="en-US" sz="1800" dirty="0" err="1">
                <a:effectLst/>
                <a:latin typeface="Times New Roman" panose="02020603050405020304" pitchFamily="18" charset="0"/>
                <a:ea typeface="Times New Roman" panose="02020603050405020304" pitchFamily="18" charset="0"/>
              </a:rPr>
              <a:t>Çeşni</a:t>
            </a:r>
            <a:r>
              <a:rPr lang="en-US" sz="1800" dirty="0">
                <a:effectLst/>
                <a:latin typeface="Times New Roman" panose="02020603050405020304" pitchFamily="18" charset="0"/>
                <a:ea typeface="Times New Roman" panose="02020603050405020304" pitchFamily="18" charset="0"/>
              </a:rPr>
              <a:t> Universe. In certain cases, nodes representing closely related progressions cluster together, while other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exhibit distant relations. We are actively refining this representation to better elucidate such phenomena.</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Furthermore, we are exploring the transformation and relationships within individual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Our model shows promise in constructing frequently used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but we recognize the need to expand its capabilities by incorporating additional relations, such as 5th and octave pitches, as well as all secondary axis functioning pitches.</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 </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**3) MAKAM NETWORK**</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Our app's final feature involves creating networks from multiple selected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Presently, we are testing this feature with 17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Although Turkish music boasts over 400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this subset allows us to observe and analyze relations between different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and their sub-spaces.</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 </a:t>
            </a:r>
            <a:endParaRPr lang="en-TR" sz="1800" dirty="0">
              <a:effectLst/>
              <a:latin typeface="Times New Roman" panose="02020603050405020304" pitchFamily="18" charset="0"/>
              <a:ea typeface="Times New Roman" panose="02020603050405020304" pitchFamily="18" charset="0"/>
            </a:endParaRPr>
          </a:p>
          <a:p>
            <a:pPr marL="158750" indent="0" fontAlgn="base">
              <a:buNone/>
            </a:pPr>
            <a:r>
              <a:rPr lang="en-US" sz="1800" dirty="0">
                <a:effectLst/>
                <a:latin typeface="Times New Roman" panose="02020603050405020304" pitchFamily="18" charset="0"/>
                <a:ea typeface="Times New Roman" panose="02020603050405020304" pitchFamily="18" charset="0"/>
              </a:rPr>
              <a:t>In summary, our app aims to provide a humble and insightful exploration of Turkish music's melodic structures. Through 3D and 2D visualizations, interactive elements, and a wide range of </a:t>
            </a:r>
            <a:r>
              <a:rPr lang="en-US" sz="1800" dirty="0" err="1">
                <a:effectLst/>
                <a:latin typeface="Times New Roman" panose="02020603050405020304" pitchFamily="18" charset="0"/>
                <a:ea typeface="Times New Roman" panose="02020603050405020304" pitchFamily="18" charset="0"/>
              </a:rPr>
              <a:t>makams</a:t>
            </a:r>
            <a:r>
              <a:rPr lang="en-US" sz="1800" dirty="0">
                <a:effectLst/>
                <a:latin typeface="Times New Roman" panose="02020603050405020304" pitchFamily="18" charset="0"/>
                <a:ea typeface="Times New Roman" panose="02020603050405020304" pitchFamily="18" charset="0"/>
              </a:rPr>
              <a:t>, we hope to foster a deeper appreciation and understanding of this rich musical tradition. Thank you for joining us on this journey through the intriguing world of the </a:t>
            </a:r>
            <a:r>
              <a:rPr lang="en-US" sz="1800" dirty="0" err="1">
                <a:effectLst/>
                <a:latin typeface="Times New Roman" panose="02020603050405020304" pitchFamily="18" charset="0"/>
                <a:ea typeface="Times New Roman" panose="02020603050405020304" pitchFamily="18" charset="0"/>
              </a:rPr>
              <a:t>Makam</a:t>
            </a:r>
            <a:r>
              <a:rPr lang="en-US" sz="1800" dirty="0">
                <a:effectLst/>
                <a:latin typeface="Times New Roman" panose="02020603050405020304" pitchFamily="18" charset="0"/>
                <a:ea typeface="Times New Roman" panose="02020603050405020304" pitchFamily="18" charset="0"/>
              </a:rPr>
              <a:t> Network.</a:t>
            </a:r>
            <a:endParaRPr lang="en-TR"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913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02421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74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SLIDES_API138802547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SLIDES_API13880254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SLIDES_API138802547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SLIDES_API138802547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a1a96bb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a1a96bb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SLIDES_API49977720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SLIDES_API49977720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a1a96bb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5a1a96bb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a1a96bb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a1a96bb3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5a1a96bb3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5a1a96bb3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_Introduction_Slide_1"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32175" y="920625"/>
            <a:ext cx="7679700" cy="7269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56" name="Google Shape;5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4"/>
          <p:cNvSpPr txBox="1">
            <a:spLocks noGrp="1"/>
          </p:cNvSpPr>
          <p:nvPr>
            <p:ph type="body" idx="1"/>
          </p:nvPr>
        </p:nvSpPr>
        <p:spPr>
          <a:xfrm>
            <a:off x="632175" y="1717350"/>
            <a:ext cx="5520900" cy="2652300"/>
          </a:xfrm>
          <a:prstGeom prst="rect">
            <a:avLst/>
          </a:prstGeom>
        </p:spPr>
        <p:txBody>
          <a:bodyPr spcFirstLastPara="1" wrap="square" lIns="91425" tIns="91425" rIns="91425" bIns="91425" anchor="t" anchorCtr="0">
            <a:spAutoFit/>
          </a:bodyPr>
          <a:lstStyle>
            <a:lvl1pPr marL="457200" lvl="0" indent="-311150">
              <a:spcBef>
                <a:spcPts val="0"/>
              </a:spcBef>
              <a:spcAft>
                <a:spcPts val="0"/>
              </a:spcAft>
              <a:buSzPts val="1300"/>
              <a:buChar char="●"/>
              <a:defRPr sz="13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58" name="Google Shape;58;p14"/>
          <p:cNvPicPr preferRelativeResize="0"/>
          <p:nvPr/>
        </p:nvPicPr>
        <p:blipFill>
          <a:blip r:embed="rId2">
            <a:alphaModFix/>
          </a:blip>
          <a:stretch>
            <a:fillRect/>
          </a:stretch>
        </p:blipFill>
        <p:spPr>
          <a:xfrm rot="5400000">
            <a:off x="727196" y="475900"/>
            <a:ext cx="374904" cy="374904"/>
          </a:xfrm>
          <a:prstGeom prst="rect">
            <a:avLst/>
          </a:prstGeom>
          <a:noFill/>
          <a:ln>
            <a:noFill/>
          </a:ln>
        </p:spPr>
      </p:pic>
      <p:pic>
        <p:nvPicPr>
          <p:cNvPr id="59" name="Google Shape;59;p14"/>
          <p:cNvPicPr preferRelativeResize="0"/>
          <p:nvPr/>
        </p:nvPicPr>
        <p:blipFill rotWithShape="1">
          <a:blip r:embed="rId3">
            <a:alphaModFix/>
          </a:blip>
          <a:srcRect l="7871" r="4470"/>
          <a:stretch/>
        </p:blipFill>
        <p:spPr>
          <a:xfrm rot="5399995">
            <a:off x="5161977" y="1270987"/>
            <a:ext cx="5149824" cy="260152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398">
          <p15:clr>
            <a:srgbClr val="E46962"/>
          </p15:clr>
        </p15:guide>
        <p15:guide id="4" orient="horz" pos="628">
          <p15:clr>
            <a:srgbClr val="E46962"/>
          </p15:clr>
        </p15:guide>
        <p15:guide id="5" pos="5362">
          <p15:clr>
            <a:srgbClr val="E46962"/>
          </p15:clr>
        </p15:guide>
        <p15:guide id="6" pos="458">
          <p15:clr>
            <a:srgbClr val="E46962"/>
          </p15:clr>
        </p15:guide>
        <p15:guide id="7" orient="horz" pos="1082">
          <p15:clr>
            <a:srgbClr val="E46962"/>
          </p15:clr>
        </p15:guide>
        <p15:guide id="8" orient="horz" pos="90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_Title_Body_1">
  <p:cSld name="TITLE_1">
    <p:spTree>
      <p:nvGrpSpPr>
        <p:cNvPr id="1" name="Shape 60"/>
        <p:cNvGrpSpPr/>
        <p:nvPr/>
      </p:nvGrpSpPr>
      <p:grpSpPr>
        <a:xfrm>
          <a:off x="0" y="0"/>
          <a:ext cx="0" cy="0"/>
          <a:chOff x="0" y="0"/>
          <a:chExt cx="0" cy="0"/>
        </a:xfrm>
      </p:grpSpPr>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5"/>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63" name="Google Shape;63;p15"/>
          <p:cNvSpPr>
            <a:spLocks noGrp="1"/>
          </p:cNvSpPr>
          <p:nvPr>
            <p:ph type="pic" idx="2"/>
          </p:nvPr>
        </p:nvSpPr>
        <p:spPr>
          <a:xfrm>
            <a:off x="5843075" y="632300"/>
            <a:ext cx="2615100" cy="3918900"/>
          </a:xfrm>
          <a:prstGeom prst="roundRect">
            <a:avLst>
              <a:gd name="adj" fmla="val 16667"/>
            </a:avLst>
          </a:prstGeom>
          <a:noFill/>
          <a:ln>
            <a:noFill/>
          </a:ln>
        </p:spPr>
      </p:sp>
      <p:sp>
        <p:nvSpPr>
          <p:cNvPr id="64" name="Google Shape;64;p15"/>
          <p:cNvSpPr txBox="1">
            <a:spLocks noGrp="1"/>
          </p:cNvSpPr>
          <p:nvPr>
            <p:ph type="title"/>
          </p:nvPr>
        </p:nvSpPr>
        <p:spPr>
          <a:xfrm>
            <a:off x="632175" y="920625"/>
            <a:ext cx="5046000" cy="726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pic>
        <p:nvPicPr>
          <p:cNvPr id="65" name="Google Shape;65;p15"/>
          <p:cNvPicPr preferRelativeResize="0"/>
          <p:nvPr/>
        </p:nvPicPr>
        <p:blipFill>
          <a:blip r:embed="rId3">
            <a:alphaModFix/>
          </a:blip>
          <a:stretch>
            <a:fillRect/>
          </a:stretch>
        </p:blipFill>
        <p:spPr>
          <a:xfrm rot="5400000">
            <a:off x="727196" y="475900"/>
            <a:ext cx="374904" cy="374904"/>
          </a:xfrm>
          <a:prstGeom prst="rect">
            <a:avLst/>
          </a:prstGeom>
          <a:noFill/>
          <a:ln>
            <a:noFill/>
          </a:ln>
        </p:spPr>
      </p:pic>
      <p:sp>
        <p:nvSpPr>
          <p:cNvPr id="66" name="Google Shape;66;p15"/>
          <p:cNvSpPr txBox="1">
            <a:spLocks noGrp="1"/>
          </p:cNvSpPr>
          <p:nvPr>
            <p:ph type="subTitle" idx="1"/>
          </p:nvPr>
        </p:nvSpPr>
        <p:spPr>
          <a:xfrm>
            <a:off x="642700" y="1723725"/>
            <a:ext cx="3763800" cy="28275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A_Title_Body_1_no_image">
  <p:cSld name="TITLE_1_2">
    <p:spTree>
      <p:nvGrpSpPr>
        <p:cNvPr id="1" name="Shape 67"/>
        <p:cNvGrpSpPr/>
        <p:nvPr/>
      </p:nvGrpSpPr>
      <p:grpSpPr>
        <a:xfrm>
          <a:off x="0" y="0"/>
          <a:ext cx="0" cy="0"/>
          <a:chOff x="0" y="0"/>
          <a:chExt cx="0" cy="0"/>
        </a:xfrm>
      </p:grpSpPr>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a:blip r:embed="rId2">
            <a:alphaModFix/>
          </a:blip>
          <a:stretch>
            <a:fillRect/>
          </a:stretch>
        </p:blipFill>
        <p:spPr>
          <a:xfrm>
            <a:off x="6477450" y="2488875"/>
            <a:ext cx="2666551" cy="2654624"/>
          </a:xfrm>
          <a:prstGeom prst="rect">
            <a:avLst/>
          </a:prstGeom>
          <a:noFill/>
          <a:ln>
            <a:noFill/>
          </a:ln>
        </p:spPr>
      </p:pic>
      <p:sp>
        <p:nvSpPr>
          <p:cNvPr id="70" name="Google Shape;70;p16"/>
          <p:cNvSpPr txBox="1">
            <a:spLocks noGrp="1"/>
          </p:cNvSpPr>
          <p:nvPr>
            <p:ph type="title"/>
          </p:nvPr>
        </p:nvSpPr>
        <p:spPr>
          <a:xfrm>
            <a:off x="632175" y="920625"/>
            <a:ext cx="6485100" cy="726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pic>
        <p:nvPicPr>
          <p:cNvPr id="71" name="Google Shape;71;p16"/>
          <p:cNvPicPr preferRelativeResize="0"/>
          <p:nvPr/>
        </p:nvPicPr>
        <p:blipFill>
          <a:blip r:embed="rId3">
            <a:alphaModFix/>
          </a:blip>
          <a:stretch>
            <a:fillRect/>
          </a:stretch>
        </p:blipFill>
        <p:spPr>
          <a:xfrm rot="5400000">
            <a:off x="727196" y="475900"/>
            <a:ext cx="374904" cy="374904"/>
          </a:xfrm>
          <a:prstGeom prst="rect">
            <a:avLst/>
          </a:prstGeom>
          <a:noFill/>
          <a:ln>
            <a:noFill/>
          </a:ln>
        </p:spPr>
      </p:pic>
      <p:sp>
        <p:nvSpPr>
          <p:cNvPr id="72" name="Google Shape;72;p16"/>
          <p:cNvSpPr txBox="1">
            <a:spLocks noGrp="1"/>
          </p:cNvSpPr>
          <p:nvPr>
            <p:ph type="subTitle" idx="1"/>
          </p:nvPr>
        </p:nvSpPr>
        <p:spPr>
          <a:xfrm>
            <a:off x="642700" y="1589400"/>
            <a:ext cx="6474600" cy="30309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_Title_Body_2">
  <p:cSld name="TITLE_1_1">
    <p:spTree>
      <p:nvGrpSpPr>
        <p:cNvPr id="1" name="Shape 73"/>
        <p:cNvGrpSpPr/>
        <p:nvPr/>
      </p:nvGrpSpPr>
      <p:grpSpPr>
        <a:xfrm>
          <a:off x="0" y="0"/>
          <a:ext cx="0" cy="0"/>
          <a:chOff x="0" y="0"/>
          <a:chExt cx="0" cy="0"/>
        </a:xfrm>
      </p:grpSpPr>
      <p:pic>
        <p:nvPicPr>
          <p:cNvPr id="74" name="Google Shape;74;p17"/>
          <p:cNvPicPr preferRelativeResize="0"/>
          <p:nvPr/>
        </p:nvPicPr>
        <p:blipFill rotWithShape="1">
          <a:blip r:embed="rId2">
            <a:alphaModFix/>
          </a:blip>
          <a:srcRect r="49205"/>
          <a:stretch/>
        </p:blipFill>
        <p:spPr>
          <a:xfrm flipH="1">
            <a:off x="0" y="-348137"/>
            <a:ext cx="1836600" cy="3599400"/>
          </a:xfrm>
          <a:prstGeom prst="rect">
            <a:avLst/>
          </a:prstGeom>
          <a:noFill/>
          <a:ln>
            <a:noFill/>
          </a:ln>
        </p:spPr>
      </p:pic>
      <p:pic>
        <p:nvPicPr>
          <p:cNvPr id="75" name="Google Shape;75;p17"/>
          <p:cNvPicPr preferRelativeResize="0"/>
          <p:nvPr/>
        </p:nvPicPr>
        <p:blipFill rotWithShape="1">
          <a:blip r:embed="rId2">
            <a:alphaModFix/>
          </a:blip>
          <a:srcRect r="49205"/>
          <a:stretch/>
        </p:blipFill>
        <p:spPr>
          <a:xfrm rot="10800000">
            <a:off x="0" y="1892237"/>
            <a:ext cx="1836600" cy="3599400"/>
          </a:xfrm>
          <a:prstGeom prst="rect">
            <a:avLst/>
          </a:prstGeom>
          <a:noFill/>
          <a:ln>
            <a:noFill/>
          </a:ln>
        </p:spPr>
      </p:pic>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7"/>
          <p:cNvSpPr>
            <a:spLocks noGrp="1"/>
          </p:cNvSpPr>
          <p:nvPr>
            <p:ph type="pic" idx="2"/>
          </p:nvPr>
        </p:nvSpPr>
        <p:spPr>
          <a:xfrm>
            <a:off x="642700" y="632300"/>
            <a:ext cx="2615100" cy="3918900"/>
          </a:xfrm>
          <a:prstGeom prst="roundRect">
            <a:avLst>
              <a:gd name="adj" fmla="val 16667"/>
            </a:avLst>
          </a:prstGeom>
          <a:noFill/>
          <a:ln>
            <a:noFill/>
          </a:ln>
        </p:spPr>
      </p:sp>
      <p:sp>
        <p:nvSpPr>
          <p:cNvPr id="78" name="Google Shape;78;p17"/>
          <p:cNvSpPr/>
          <p:nvPr/>
        </p:nvSpPr>
        <p:spPr>
          <a:xfrm rot="-695">
            <a:off x="8410293" y="4393362"/>
            <a:ext cx="1484700" cy="1476900"/>
          </a:xfrm>
          <a:prstGeom prst="pie">
            <a:avLst>
              <a:gd name="adj1" fmla="val 10804369"/>
              <a:gd name="adj2" fmla="val 16200000"/>
            </a:avLst>
          </a:prstGeom>
          <a:gradFill>
            <a:gsLst>
              <a:gs pos="0">
                <a:srgbClr val="FFC982"/>
              </a:gs>
              <a:gs pos="100000">
                <a:srgbClr val="F58F09"/>
              </a:gs>
            </a:gsLst>
            <a:path path="circle">
              <a:fillToRect l="50000" t="50000" r="50000" b="50000"/>
            </a:path>
            <a:tileRect/>
          </a:gra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2C2C"/>
              </a:solidFill>
            </a:endParaRPr>
          </a:p>
        </p:txBody>
      </p:sp>
      <p:sp>
        <p:nvSpPr>
          <p:cNvPr id="79" name="Google Shape;79;p17"/>
          <p:cNvSpPr txBox="1">
            <a:spLocks noGrp="1"/>
          </p:cNvSpPr>
          <p:nvPr>
            <p:ph type="title"/>
          </p:nvPr>
        </p:nvSpPr>
        <p:spPr>
          <a:xfrm>
            <a:off x="4722075" y="997400"/>
            <a:ext cx="3589800" cy="650100"/>
          </a:xfrm>
          <a:prstGeom prst="rect">
            <a:avLst/>
          </a:prstGeom>
        </p:spPr>
        <p:txBody>
          <a:bodyPr spcFirstLastPara="1" wrap="square" lIns="91425" tIns="91425" rIns="91425" bIns="91425" anchor="ctr" anchorCtr="0">
            <a:sp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80" name="Google Shape;80;p17"/>
          <p:cNvSpPr/>
          <p:nvPr/>
        </p:nvSpPr>
        <p:spPr>
          <a:xfrm>
            <a:off x="4800600" y="632300"/>
            <a:ext cx="775500" cy="131400"/>
          </a:xfrm>
          <a:prstGeom prst="roundRect">
            <a:avLst>
              <a:gd name="adj" fmla="val 50000"/>
            </a:avLst>
          </a:prstGeom>
          <a:solidFill>
            <a:srgbClr val="F4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subTitle" idx="1"/>
          </p:nvPr>
        </p:nvSpPr>
        <p:spPr>
          <a:xfrm>
            <a:off x="4722075" y="1959150"/>
            <a:ext cx="3589800" cy="27423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3024">
          <p15:clr>
            <a:srgbClr val="E46962"/>
          </p15:clr>
        </p15:guide>
        <p15:guide id="3" pos="405">
          <p15:clr>
            <a:srgbClr val="E46962"/>
          </p15:clr>
        </p15:guide>
        <p15:guide id="4" orient="horz" pos="628">
          <p15:clr>
            <a:srgbClr val="E46962"/>
          </p15:clr>
        </p15:guide>
        <p15:guide id="5" pos="532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oints 2_1">
  <p:cSld name="TITLE_1_1_2">
    <p:spTree>
      <p:nvGrpSpPr>
        <p:cNvPr id="1" name="Shape 82"/>
        <p:cNvGrpSpPr/>
        <p:nvPr/>
      </p:nvGrpSpPr>
      <p:grpSpPr>
        <a:xfrm>
          <a:off x="0" y="0"/>
          <a:ext cx="0" cy="0"/>
          <a:chOff x="0" y="0"/>
          <a:chExt cx="0" cy="0"/>
        </a:xfrm>
      </p:grpSpPr>
      <p:sp>
        <p:nvSpPr>
          <p:cNvPr id="83" name="Google Shape;8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txBox="1">
            <a:spLocks noGrp="1"/>
          </p:cNvSpPr>
          <p:nvPr>
            <p:ph type="title"/>
          </p:nvPr>
        </p:nvSpPr>
        <p:spPr>
          <a:xfrm>
            <a:off x="4135200" y="650250"/>
            <a:ext cx="4270500" cy="7269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85" name="Google Shape;85;p18"/>
          <p:cNvSpPr txBox="1"/>
          <p:nvPr/>
        </p:nvSpPr>
        <p:spPr>
          <a:xfrm>
            <a:off x="41351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86" name="Google Shape;86;p18"/>
          <p:cNvSpPr txBox="1">
            <a:spLocks noGrp="1"/>
          </p:cNvSpPr>
          <p:nvPr>
            <p:ph type="subTitle" idx="1"/>
          </p:nvPr>
        </p:nvSpPr>
        <p:spPr>
          <a:xfrm>
            <a:off x="4678425" y="16871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87" name="Google Shape;87;p18"/>
          <p:cNvSpPr txBox="1"/>
          <p:nvPr/>
        </p:nvSpPr>
        <p:spPr>
          <a:xfrm>
            <a:off x="41351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88" name="Google Shape;88;p18"/>
          <p:cNvSpPr txBox="1">
            <a:spLocks noGrp="1"/>
          </p:cNvSpPr>
          <p:nvPr>
            <p:ph type="subTitle" idx="2"/>
          </p:nvPr>
        </p:nvSpPr>
        <p:spPr>
          <a:xfrm>
            <a:off x="4678425" y="27263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89" name="Google Shape;89;p18"/>
          <p:cNvSpPr>
            <a:spLocks noGrp="1"/>
          </p:cNvSpPr>
          <p:nvPr>
            <p:ph type="pic" idx="3"/>
          </p:nvPr>
        </p:nvSpPr>
        <p:spPr>
          <a:xfrm>
            <a:off x="642700" y="632300"/>
            <a:ext cx="2615100" cy="3918900"/>
          </a:xfrm>
          <a:prstGeom prst="roundRect">
            <a:avLst>
              <a:gd name="adj" fmla="val 16667"/>
            </a:avLst>
          </a:prstGeom>
          <a:noFill/>
          <a:ln>
            <a:noFill/>
          </a:ln>
        </p:spPr>
      </p:sp>
      <p:pic>
        <p:nvPicPr>
          <p:cNvPr id="90" name="Google Shape;90;p18"/>
          <p:cNvPicPr preferRelativeResize="0"/>
          <p:nvPr/>
        </p:nvPicPr>
        <p:blipFill rotWithShape="1">
          <a:blip r:embed="rId2">
            <a:alphaModFix/>
          </a:blip>
          <a:srcRect r="49205"/>
          <a:stretch/>
        </p:blipFill>
        <p:spPr>
          <a:xfrm flipH="1">
            <a:off x="0" y="-348137"/>
            <a:ext cx="1836600" cy="3599400"/>
          </a:xfrm>
          <a:prstGeom prst="rect">
            <a:avLst/>
          </a:prstGeom>
          <a:noFill/>
          <a:ln>
            <a:noFill/>
          </a:ln>
        </p:spPr>
      </p:pic>
      <p:pic>
        <p:nvPicPr>
          <p:cNvPr id="91" name="Google Shape;91;p18"/>
          <p:cNvPicPr preferRelativeResize="0"/>
          <p:nvPr/>
        </p:nvPicPr>
        <p:blipFill rotWithShape="1">
          <a:blip r:embed="rId2">
            <a:alphaModFix/>
          </a:blip>
          <a:srcRect r="49205"/>
          <a:stretch/>
        </p:blipFill>
        <p:spPr>
          <a:xfrm rot="10800000">
            <a:off x="0" y="1892237"/>
            <a:ext cx="1836600" cy="3599400"/>
          </a:xfrm>
          <a:prstGeom prst="rect">
            <a:avLst/>
          </a:prstGeom>
          <a:noFill/>
          <a:ln>
            <a:noFill/>
          </a:ln>
        </p:spPr>
      </p:pic>
      <p:sp>
        <p:nvSpPr>
          <p:cNvPr id="92" name="Google Shape;92;p18"/>
          <p:cNvSpPr/>
          <p:nvPr/>
        </p:nvSpPr>
        <p:spPr>
          <a:xfrm rot="-695">
            <a:off x="8410293" y="4393362"/>
            <a:ext cx="1484700" cy="1476900"/>
          </a:xfrm>
          <a:prstGeom prst="pie">
            <a:avLst>
              <a:gd name="adj1" fmla="val 10804369"/>
              <a:gd name="adj2" fmla="val 16200000"/>
            </a:avLst>
          </a:prstGeom>
          <a:gradFill>
            <a:gsLst>
              <a:gs pos="0">
                <a:srgbClr val="FFC982"/>
              </a:gs>
              <a:gs pos="100000">
                <a:srgbClr val="F58F09"/>
              </a:gs>
            </a:gsLst>
            <a:path path="circle">
              <a:fillToRect l="50000" t="50000" r="50000" b="50000"/>
            </a:path>
            <a:tileRect/>
          </a:gra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2C2C"/>
              </a:solidFill>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ints 3_2">
  <p:cSld name="TITLE_1_1_2_1_1">
    <p:spTree>
      <p:nvGrpSpPr>
        <p:cNvPr id="1" name="Shape 93"/>
        <p:cNvGrpSpPr/>
        <p:nvPr/>
      </p:nvGrpSpPr>
      <p:grpSpPr>
        <a:xfrm>
          <a:off x="0" y="0"/>
          <a:ext cx="0" cy="0"/>
          <a:chOff x="0" y="0"/>
          <a:chExt cx="0" cy="0"/>
        </a:xfrm>
      </p:grpSpPr>
      <p:sp>
        <p:nvSpPr>
          <p:cNvPr id="94" name="Google Shape;9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9"/>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96" name="Google Shape;96;p19"/>
          <p:cNvSpPr txBox="1"/>
          <p:nvPr/>
        </p:nvSpPr>
        <p:spPr>
          <a:xfrm>
            <a:off x="6426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01</a:t>
            </a:r>
            <a:endParaRPr sz="2000">
              <a:solidFill>
                <a:schemeClr val="accent4"/>
              </a:solidFill>
            </a:endParaRPr>
          </a:p>
        </p:txBody>
      </p:sp>
      <p:sp>
        <p:nvSpPr>
          <p:cNvPr id="97" name="Google Shape;97;p19"/>
          <p:cNvSpPr txBox="1">
            <a:spLocks noGrp="1"/>
          </p:cNvSpPr>
          <p:nvPr>
            <p:ph type="subTitle" idx="1"/>
          </p:nvPr>
        </p:nvSpPr>
        <p:spPr>
          <a:xfrm>
            <a:off x="1185925" y="16871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98" name="Google Shape;98;p19"/>
          <p:cNvSpPr txBox="1"/>
          <p:nvPr/>
        </p:nvSpPr>
        <p:spPr>
          <a:xfrm>
            <a:off x="6426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02</a:t>
            </a:r>
            <a:endParaRPr sz="2000">
              <a:solidFill>
                <a:schemeClr val="accent4"/>
              </a:solidFill>
            </a:endParaRPr>
          </a:p>
        </p:txBody>
      </p:sp>
      <p:sp>
        <p:nvSpPr>
          <p:cNvPr id="99" name="Google Shape;99;p19"/>
          <p:cNvSpPr txBox="1">
            <a:spLocks noGrp="1"/>
          </p:cNvSpPr>
          <p:nvPr>
            <p:ph type="subTitle" idx="2"/>
          </p:nvPr>
        </p:nvSpPr>
        <p:spPr>
          <a:xfrm>
            <a:off x="1185925" y="27263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00" name="Google Shape;100;p19"/>
          <p:cNvSpPr txBox="1"/>
          <p:nvPr/>
        </p:nvSpPr>
        <p:spPr>
          <a:xfrm>
            <a:off x="642695" y="38073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03</a:t>
            </a:r>
            <a:endParaRPr sz="2000">
              <a:solidFill>
                <a:schemeClr val="accent4"/>
              </a:solidFill>
            </a:endParaRPr>
          </a:p>
        </p:txBody>
      </p:sp>
      <p:sp>
        <p:nvSpPr>
          <p:cNvPr id="101" name="Google Shape;101;p19"/>
          <p:cNvSpPr txBox="1">
            <a:spLocks noGrp="1"/>
          </p:cNvSpPr>
          <p:nvPr>
            <p:ph type="subTitle" idx="3"/>
          </p:nvPr>
        </p:nvSpPr>
        <p:spPr>
          <a:xfrm>
            <a:off x="1185925" y="37655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pic>
        <p:nvPicPr>
          <p:cNvPr id="102" name="Google Shape;102;p19"/>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103" name="Google Shape;103;p19"/>
          <p:cNvSpPr>
            <a:spLocks noGrp="1"/>
          </p:cNvSpPr>
          <p:nvPr>
            <p:ph type="pic" idx="4"/>
          </p:nvPr>
        </p:nvSpPr>
        <p:spPr>
          <a:xfrm>
            <a:off x="5843075" y="632300"/>
            <a:ext cx="2615100" cy="3918900"/>
          </a:xfrm>
          <a:prstGeom prst="roundRect">
            <a:avLst>
              <a:gd name="adj" fmla="val 1666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oints 2_2">
  <p:cSld name="TITLE_1_1_2_1">
    <p:spTree>
      <p:nvGrpSpPr>
        <p:cNvPr id="1" name="Shape 104"/>
        <p:cNvGrpSpPr/>
        <p:nvPr/>
      </p:nvGrpSpPr>
      <p:grpSpPr>
        <a:xfrm>
          <a:off x="0" y="0"/>
          <a:ext cx="0" cy="0"/>
          <a:chOff x="0" y="0"/>
          <a:chExt cx="0" cy="0"/>
        </a:xfrm>
      </p:grpSpPr>
      <p:sp>
        <p:nvSpPr>
          <p:cNvPr id="105" name="Google Shape;10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0"/>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07" name="Google Shape;107;p20"/>
          <p:cNvSpPr txBox="1"/>
          <p:nvPr/>
        </p:nvSpPr>
        <p:spPr>
          <a:xfrm>
            <a:off x="6426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108" name="Google Shape;108;p20"/>
          <p:cNvSpPr txBox="1">
            <a:spLocks noGrp="1"/>
          </p:cNvSpPr>
          <p:nvPr>
            <p:ph type="subTitle" idx="1"/>
          </p:nvPr>
        </p:nvSpPr>
        <p:spPr>
          <a:xfrm>
            <a:off x="1185925" y="16871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09" name="Google Shape;109;p20"/>
          <p:cNvSpPr txBox="1"/>
          <p:nvPr/>
        </p:nvSpPr>
        <p:spPr>
          <a:xfrm>
            <a:off x="6426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110" name="Google Shape;110;p20"/>
          <p:cNvSpPr txBox="1">
            <a:spLocks noGrp="1"/>
          </p:cNvSpPr>
          <p:nvPr>
            <p:ph type="subTitle" idx="2"/>
          </p:nvPr>
        </p:nvSpPr>
        <p:spPr>
          <a:xfrm>
            <a:off x="1185925" y="27263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pic>
        <p:nvPicPr>
          <p:cNvPr id="111" name="Google Shape;111;p20"/>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112" name="Google Shape;112;p20"/>
          <p:cNvSpPr>
            <a:spLocks noGrp="1"/>
          </p:cNvSpPr>
          <p:nvPr>
            <p:ph type="pic" idx="3"/>
          </p:nvPr>
        </p:nvSpPr>
        <p:spPr>
          <a:xfrm>
            <a:off x="5843075" y="632300"/>
            <a:ext cx="2615100" cy="3918900"/>
          </a:xfrm>
          <a:prstGeom prst="roundRect">
            <a:avLst>
              <a:gd name="adj" fmla="val 1666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A_Title_Body_3">
  <p:cSld name="TITLE_1_1_1">
    <p:spTree>
      <p:nvGrpSpPr>
        <p:cNvPr id="1" name="Shape 113"/>
        <p:cNvGrpSpPr/>
        <p:nvPr/>
      </p:nvGrpSpPr>
      <p:grpSpPr>
        <a:xfrm>
          <a:off x="0" y="0"/>
          <a:ext cx="0" cy="0"/>
          <a:chOff x="0" y="0"/>
          <a:chExt cx="0" cy="0"/>
        </a:xfrm>
      </p:grpSpPr>
      <p:sp>
        <p:nvSpPr>
          <p:cNvPr id="114" name="Google Shape;11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1"/>
          <p:cNvSpPr txBox="1">
            <a:spLocks noGrp="1"/>
          </p:cNvSpPr>
          <p:nvPr>
            <p:ph type="subTitle" idx="1"/>
          </p:nvPr>
        </p:nvSpPr>
        <p:spPr>
          <a:xfrm>
            <a:off x="383075" y="1908900"/>
            <a:ext cx="2469000" cy="407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6" name="Google Shape;116;p21"/>
          <p:cNvSpPr txBox="1">
            <a:spLocks noGrp="1"/>
          </p:cNvSpPr>
          <p:nvPr>
            <p:ph type="subTitle" idx="2"/>
          </p:nvPr>
        </p:nvSpPr>
        <p:spPr>
          <a:xfrm>
            <a:off x="3284763" y="1908900"/>
            <a:ext cx="2469000" cy="395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pic>
        <p:nvPicPr>
          <p:cNvPr id="117" name="Google Shape;117;p21"/>
          <p:cNvPicPr preferRelativeResize="0"/>
          <p:nvPr/>
        </p:nvPicPr>
        <p:blipFill rotWithShape="1">
          <a:blip r:embed="rId2">
            <a:alphaModFix/>
          </a:blip>
          <a:srcRect r="49205" b="13464"/>
          <a:stretch/>
        </p:blipFill>
        <p:spPr>
          <a:xfrm flipH="1">
            <a:off x="8025" y="3162568"/>
            <a:ext cx="1168200" cy="1980900"/>
          </a:xfrm>
          <a:prstGeom prst="rect">
            <a:avLst/>
          </a:prstGeom>
          <a:noFill/>
          <a:ln>
            <a:noFill/>
          </a:ln>
        </p:spPr>
      </p:pic>
      <p:sp>
        <p:nvSpPr>
          <p:cNvPr id="118" name="Google Shape;118;p21"/>
          <p:cNvSpPr txBox="1">
            <a:spLocks noGrp="1"/>
          </p:cNvSpPr>
          <p:nvPr>
            <p:ph type="title"/>
          </p:nvPr>
        </p:nvSpPr>
        <p:spPr>
          <a:xfrm>
            <a:off x="383075" y="1011550"/>
            <a:ext cx="7753500" cy="636000"/>
          </a:xfrm>
          <a:prstGeom prst="rect">
            <a:avLst/>
          </a:prstGeom>
        </p:spPr>
        <p:txBody>
          <a:bodyPr spcFirstLastPara="1" wrap="square" lIns="91425" tIns="91425" rIns="91425" bIns="91425" anchor="ctr" anchorCtr="0">
            <a:sp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19" name="Google Shape;119;p21"/>
          <p:cNvSpPr txBox="1">
            <a:spLocks noGrp="1"/>
          </p:cNvSpPr>
          <p:nvPr>
            <p:ph type="subTitle" idx="3"/>
          </p:nvPr>
        </p:nvSpPr>
        <p:spPr>
          <a:xfrm>
            <a:off x="6186450" y="1908900"/>
            <a:ext cx="2469000" cy="395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pic>
        <p:nvPicPr>
          <p:cNvPr id="120" name="Google Shape;120;p21"/>
          <p:cNvPicPr preferRelativeResize="0"/>
          <p:nvPr/>
        </p:nvPicPr>
        <p:blipFill>
          <a:blip r:embed="rId3">
            <a:alphaModFix/>
          </a:blip>
          <a:stretch>
            <a:fillRect/>
          </a:stretch>
        </p:blipFill>
        <p:spPr>
          <a:xfrm rot="5400000">
            <a:off x="467571" y="475900"/>
            <a:ext cx="374904" cy="3749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orient="horz" pos="628">
          <p15:clr>
            <a:srgbClr val="E46962"/>
          </p15:clr>
        </p15:guide>
        <p15:guide id="4" pos="5328">
          <p15:clr>
            <a:srgbClr val="E46962"/>
          </p15:clr>
        </p15:guide>
        <p15:guide id="5" pos="288">
          <p15:clr>
            <a:srgbClr val="E46962"/>
          </p15:clr>
        </p15:guide>
        <p15:guide id="6" pos="175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oints 3_1">
  <p:cSld name="Default Slide_1">
    <p:spTree>
      <p:nvGrpSpPr>
        <p:cNvPr id="1" name="Shape 126"/>
        <p:cNvGrpSpPr/>
        <p:nvPr/>
      </p:nvGrpSpPr>
      <p:grpSpPr>
        <a:xfrm>
          <a:off x="0" y="0"/>
          <a:ext cx="0" cy="0"/>
          <a:chOff x="0" y="0"/>
          <a:chExt cx="0" cy="0"/>
        </a:xfrm>
      </p:grpSpPr>
      <p:sp>
        <p:nvSpPr>
          <p:cNvPr id="127" name="Google Shape;127;p24"/>
          <p:cNvSpPr txBox="1">
            <a:spLocks noGrp="1"/>
          </p:cNvSpPr>
          <p:nvPr>
            <p:ph type="subTitle" idx="1"/>
          </p:nvPr>
        </p:nvSpPr>
        <p:spPr>
          <a:xfrm>
            <a:off x="6595075" y="2305850"/>
            <a:ext cx="2096100" cy="1360500"/>
          </a:xfrm>
          <a:prstGeom prst="rect">
            <a:avLst/>
          </a:prstGeom>
        </p:spPr>
        <p:txBody>
          <a:bodyPr spcFirstLastPara="1" wrap="square" lIns="91425" tIns="91425" rIns="91425" bIns="91425" anchor="t" anchorCtr="0">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8" name="Google Shape;128;p24"/>
          <p:cNvSpPr txBox="1">
            <a:spLocks noGrp="1"/>
          </p:cNvSpPr>
          <p:nvPr>
            <p:ph type="title"/>
          </p:nvPr>
        </p:nvSpPr>
        <p:spPr>
          <a:xfrm>
            <a:off x="1730850" y="401725"/>
            <a:ext cx="56823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
        <p:nvSpPr>
          <p:cNvPr id="129" name="Google Shape;129;p24"/>
          <p:cNvSpPr txBox="1">
            <a:spLocks noGrp="1"/>
          </p:cNvSpPr>
          <p:nvPr>
            <p:ph type="subTitle" idx="2"/>
          </p:nvPr>
        </p:nvSpPr>
        <p:spPr>
          <a:xfrm>
            <a:off x="467425" y="1394975"/>
            <a:ext cx="2198400" cy="8226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0" name="Google Shape;130;p24"/>
          <p:cNvSpPr txBox="1">
            <a:spLocks noGrp="1"/>
          </p:cNvSpPr>
          <p:nvPr>
            <p:ph type="subTitle" idx="3"/>
          </p:nvPr>
        </p:nvSpPr>
        <p:spPr>
          <a:xfrm>
            <a:off x="456700" y="3405075"/>
            <a:ext cx="2361600" cy="8850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1" name="Google Shape;131;p24"/>
          <p:cNvSpPr/>
          <p:nvPr/>
        </p:nvSpPr>
        <p:spPr>
          <a:xfrm>
            <a:off x="4097288" y="1312051"/>
            <a:ext cx="2066887" cy="2072038"/>
          </a:xfrm>
          <a:custGeom>
            <a:avLst/>
            <a:gdLst/>
            <a:ahLst/>
            <a:cxnLst/>
            <a:rect l="l" t="t" r="r" b="b"/>
            <a:pathLst>
              <a:path w="958" h="1016" extrusionOk="0">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5"/>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200">
              <a:solidFill>
                <a:schemeClr val="dk1"/>
              </a:solidFill>
              <a:latin typeface="Lato Light"/>
              <a:ea typeface="Lato Light"/>
              <a:cs typeface="Lato Light"/>
              <a:sym typeface="Lato Light"/>
            </a:endParaRPr>
          </a:p>
        </p:txBody>
      </p:sp>
      <p:sp>
        <p:nvSpPr>
          <p:cNvPr id="132" name="Google Shape;132;p24"/>
          <p:cNvSpPr/>
          <p:nvPr/>
        </p:nvSpPr>
        <p:spPr>
          <a:xfrm>
            <a:off x="2979825" y="1320666"/>
            <a:ext cx="2197264" cy="1922987"/>
          </a:xfrm>
          <a:custGeom>
            <a:avLst/>
            <a:gdLst/>
            <a:ahLst/>
            <a:cxnLst/>
            <a:rect l="l" t="t" r="r" b="b"/>
            <a:pathLst>
              <a:path w="1018" h="943" extrusionOk="0">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1"/>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200">
              <a:solidFill>
                <a:schemeClr val="dk1"/>
              </a:solidFill>
              <a:latin typeface="Lato Light"/>
              <a:ea typeface="Lato Light"/>
              <a:cs typeface="Lato Light"/>
              <a:sym typeface="Lato Light"/>
            </a:endParaRPr>
          </a:p>
        </p:txBody>
      </p:sp>
      <p:sp>
        <p:nvSpPr>
          <p:cNvPr id="133" name="Google Shape;133;p24"/>
          <p:cNvSpPr/>
          <p:nvPr/>
        </p:nvSpPr>
        <p:spPr>
          <a:xfrm>
            <a:off x="3522899" y="2126219"/>
            <a:ext cx="2201823" cy="2066006"/>
          </a:xfrm>
          <a:custGeom>
            <a:avLst/>
            <a:gdLst/>
            <a:ahLst/>
            <a:cxnLst/>
            <a:rect l="l" t="t" r="r" b="b"/>
            <a:pathLst>
              <a:path w="1020" h="1013" extrusionOk="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spcFirstLastPara="1" wrap="square" lIns="109550" tIns="54775" rIns="109550" bIns="54775" anchor="t" anchorCtr="0">
            <a:noAutofit/>
          </a:bodyPr>
          <a:lstStyle/>
          <a:p>
            <a:pPr marL="0" marR="0" lvl="0" indent="0" algn="l" rtl="0">
              <a:spcBef>
                <a:spcPts val="0"/>
              </a:spcBef>
              <a:spcAft>
                <a:spcPts val="0"/>
              </a:spcAft>
              <a:buNone/>
            </a:pPr>
            <a:endParaRPr sz="2200">
              <a:solidFill>
                <a:schemeClr val="dk1"/>
              </a:solidFill>
              <a:latin typeface="Lato Light"/>
              <a:ea typeface="Lato Light"/>
              <a:cs typeface="Lato Light"/>
              <a:sym typeface="Lato Light"/>
            </a:endParaRPr>
          </a:p>
        </p:txBody>
      </p:sp>
      <p:sp>
        <p:nvSpPr>
          <p:cNvPr id="134" name="Google Shape;134;p24"/>
          <p:cNvSpPr txBox="1"/>
          <p:nvPr/>
        </p:nvSpPr>
        <p:spPr>
          <a:xfrm>
            <a:off x="3437328" y="17374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01</a:t>
            </a:r>
            <a:endParaRPr sz="500" b="1">
              <a:latin typeface="League Spartan"/>
              <a:ea typeface="League Spartan"/>
              <a:cs typeface="League Spartan"/>
              <a:sym typeface="League Spartan"/>
            </a:endParaRPr>
          </a:p>
        </p:txBody>
      </p:sp>
      <p:sp>
        <p:nvSpPr>
          <p:cNvPr id="135" name="Google Shape;135;p24"/>
          <p:cNvSpPr txBox="1"/>
          <p:nvPr/>
        </p:nvSpPr>
        <p:spPr>
          <a:xfrm>
            <a:off x="5422878" y="2188350"/>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02</a:t>
            </a:r>
            <a:endParaRPr sz="500" b="1">
              <a:latin typeface="League Spartan"/>
              <a:ea typeface="League Spartan"/>
              <a:cs typeface="League Spartan"/>
              <a:sym typeface="League Spartan"/>
            </a:endParaRPr>
          </a:p>
        </p:txBody>
      </p:sp>
      <p:sp>
        <p:nvSpPr>
          <p:cNvPr id="136" name="Google Shape;136;p24"/>
          <p:cNvSpPr txBox="1"/>
          <p:nvPr/>
        </p:nvSpPr>
        <p:spPr>
          <a:xfrm>
            <a:off x="3969528" y="340507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03</a:t>
            </a:r>
            <a:endParaRPr sz="500" b="1">
              <a:latin typeface="League Spartan"/>
              <a:ea typeface="League Spartan"/>
              <a:cs typeface="League Spartan"/>
              <a:sym typeface="League Spart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ints 4_1">
  <p:cSld name="CUSTOM_1">
    <p:spTree>
      <p:nvGrpSpPr>
        <p:cNvPr id="1" name="Shape 137"/>
        <p:cNvGrpSpPr/>
        <p:nvPr/>
      </p:nvGrpSpPr>
      <p:grpSpPr>
        <a:xfrm>
          <a:off x="0" y="0"/>
          <a:ext cx="0" cy="0"/>
          <a:chOff x="0" y="0"/>
          <a:chExt cx="0" cy="0"/>
        </a:xfrm>
      </p:grpSpPr>
      <p:sp>
        <p:nvSpPr>
          <p:cNvPr id="138" name="Google Shape;138;p25"/>
          <p:cNvSpPr/>
          <p:nvPr/>
        </p:nvSpPr>
        <p:spPr>
          <a:xfrm>
            <a:off x="3036788" y="1364028"/>
            <a:ext cx="1519962" cy="1966570"/>
          </a:xfrm>
          <a:custGeom>
            <a:avLst/>
            <a:gdLst/>
            <a:ahLst/>
            <a:cxnLst/>
            <a:rect l="l" t="t" r="r" b="b"/>
            <a:pathLst>
              <a:path w="4983482" h="6447770" extrusionOk="0">
                <a:moveTo>
                  <a:pt x="4983482" y="0"/>
                </a:moveTo>
                <a:lnTo>
                  <a:pt x="4983482" y="1152"/>
                </a:lnTo>
                <a:lnTo>
                  <a:pt x="4884042" y="6173"/>
                </a:lnTo>
                <a:cubicBezTo>
                  <a:pt x="4168136" y="78877"/>
                  <a:pt x="3609474" y="683482"/>
                  <a:pt x="3609474" y="1418570"/>
                </a:cubicBezTo>
                <a:cubicBezTo>
                  <a:pt x="3609474" y="2107715"/>
                  <a:pt x="4100486" y="2682178"/>
                  <a:pt x="4751750" y="2811200"/>
                </a:cubicBezTo>
                <a:lnTo>
                  <a:pt x="4877001" y="2829915"/>
                </a:lnTo>
                <a:lnTo>
                  <a:pt x="4799835" y="2833812"/>
                </a:lnTo>
                <a:cubicBezTo>
                  <a:pt x="3688520" y="2946672"/>
                  <a:pt x="2821298" y="3885212"/>
                  <a:pt x="2821298" y="5026303"/>
                </a:cubicBezTo>
                <a:lnTo>
                  <a:pt x="2829563" y="5189982"/>
                </a:lnTo>
                <a:lnTo>
                  <a:pt x="2810610" y="5314168"/>
                </a:lnTo>
                <a:cubicBezTo>
                  <a:pt x="2678226" y="5961114"/>
                  <a:pt x="2105809" y="6447770"/>
                  <a:pt x="1419727" y="6447770"/>
                </a:cubicBezTo>
                <a:cubicBezTo>
                  <a:pt x="635633" y="6447770"/>
                  <a:pt x="0" y="5812137"/>
                  <a:pt x="0" y="5028043"/>
                </a:cubicBezTo>
                <a:lnTo>
                  <a:pt x="2309" y="4982324"/>
                </a:lnTo>
                <a:lnTo>
                  <a:pt x="1157" y="4982324"/>
                </a:lnTo>
                <a:lnTo>
                  <a:pt x="6545" y="4769242"/>
                </a:lnTo>
                <a:cubicBezTo>
                  <a:pt x="136898" y="2197684"/>
                  <a:pt x="2198840" y="135741"/>
                  <a:pt x="4770399" y="5388"/>
                </a:cubicBezTo>
                <a:close/>
              </a:path>
            </a:pathLst>
          </a:custGeom>
          <a:solidFill>
            <a:schemeClr val="dk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9" name="Google Shape;139;p25"/>
          <p:cNvSpPr/>
          <p:nvPr/>
        </p:nvSpPr>
        <p:spPr>
          <a:xfrm>
            <a:off x="4138040" y="1363675"/>
            <a:ext cx="1966570" cy="1519962"/>
          </a:xfrm>
          <a:custGeom>
            <a:avLst/>
            <a:gdLst/>
            <a:ahLst/>
            <a:cxnLst/>
            <a:rect l="l" t="t" r="r" b="b"/>
            <a:pathLst>
              <a:path w="6447769" h="4983482" extrusionOk="0">
                <a:moveTo>
                  <a:pt x="1419727" y="0"/>
                </a:moveTo>
                <a:lnTo>
                  <a:pt x="1465447" y="2309"/>
                </a:lnTo>
                <a:lnTo>
                  <a:pt x="1465447" y="1157"/>
                </a:lnTo>
                <a:lnTo>
                  <a:pt x="1678528" y="6545"/>
                </a:lnTo>
                <a:cubicBezTo>
                  <a:pt x="4250087" y="136898"/>
                  <a:pt x="6312029" y="2198841"/>
                  <a:pt x="6442381" y="4770399"/>
                </a:cubicBezTo>
                <a:lnTo>
                  <a:pt x="6447769" y="4983482"/>
                </a:lnTo>
                <a:lnTo>
                  <a:pt x="6446619" y="4983482"/>
                </a:lnTo>
                <a:lnTo>
                  <a:pt x="6441597" y="4884041"/>
                </a:lnTo>
                <a:cubicBezTo>
                  <a:pt x="6368893" y="4168135"/>
                  <a:pt x="5764288" y="3609473"/>
                  <a:pt x="5029200" y="3609473"/>
                </a:cubicBezTo>
                <a:cubicBezTo>
                  <a:pt x="4294112" y="3609473"/>
                  <a:pt x="3689507" y="4168135"/>
                  <a:pt x="3616803" y="4884041"/>
                </a:cubicBezTo>
                <a:lnTo>
                  <a:pt x="3614562" y="4928423"/>
                </a:lnTo>
                <a:lnTo>
                  <a:pt x="3608185" y="4802127"/>
                </a:lnTo>
                <a:cubicBezTo>
                  <a:pt x="3495325" y="3690812"/>
                  <a:pt x="2556784" y="2823590"/>
                  <a:pt x="1415693" y="2823590"/>
                </a:cubicBezTo>
                <a:lnTo>
                  <a:pt x="1267636" y="2831067"/>
                </a:lnTo>
                <a:lnTo>
                  <a:pt x="1133602" y="2810611"/>
                </a:lnTo>
                <a:cubicBezTo>
                  <a:pt x="486657" y="2678226"/>
                  <a:pt x="0" y="2105810"/>
                  <a:pt x="0" y="1419727"/>
                </a:cubicBezTo>
                <a:cubicBezTo>
                  <a:pt x="0" y="635633"/>
                  <a:pt x="635633" y="0"/>
                  <a:pt x="1419727" y="0"/>
                </a:cubicBez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40" name="Google Shape;140;p25"/>
          <p:cNvSpPr/>
          <p:nvPr/>
        </p:nvSpPr>
        <p:spPr>
          <a:xfrm>
            <a:off x="3037141" y="2911624"/>
            <a:ext cx="1966570" cy="1519962"/>
          </a:xfrm>
          <a:custGeom>
            <a:avLst/>
            <a:gdLst/>
            <a:ahLst/>
            <a:cxnLst/>
            <a:rect l="l" t="t" r="r" b="b"/>
            <a:pathLst>
              <a:path w="6447771" h="4983481" extrusionOk="0">
                <a:moveTo>
                  <a:pt x="0" y="0"/>
                </a:moveTo>
                <a:lnTo>
                  <a:pt x="1152" y="0"/>
                </a:lnTo>
                <a:lnTo>
                  <a:pt x="6173" y="99439"/>
                </a:lnTo>
                <a:cubicBezTo>
                  <a:pt x="78877" y="815345"/>
                  <a:pt x="683482" y="1374007"/>
                  <a:pt x="1418570" y="1374007"/>
                </a:cubicBezTo>
                <a:cubicBezTo>
                  <a:pt x="2107715" y="1374007"/>
                  <a:pt x="2682178" y="882996"/>
                  <a:pt x="2811200" y="231731"/>
                </a:cubicBezTo>
                <a:lnTo>
                  <a:pt x="2828419" y="116492"/>
                </a:lnTo>
                <a:lnTo>
                  <a:pt x="2831519" y="177872"/>
                </a:lnTo>
                <a:cubicBezTo>
                  <a:pt x="2944379" y="1289187"/>
                  <a:pt x="3882919" y="2156409"/>
                  <a:pt x="5024010" y="2156409"/>
                </a:cubicBezTo>
                <a:lnTo>
                  <a:pt x="5148631" y="2150116"/>
                </a:lnTo>
                <a:lnTo>
                  <a:pt x="5173203" y="2151357"/>
                </a:lnTo>
                <a:cubicBezTo>
                  <a:pt x="5889109" y="2224061"/>
                  <a:pt x="6447771" y="2828666"/>
                  <a:pt x="6447771" y="3563754"/>
                </a:cubicBezTo>
                <a:cubicBezTo>
                  <a:pt x="6447771" y="4347848"/>
                  <a:pt x="5812138" y="4983481"/>
                  <a:pt x="5028044" y="4983481"/>
                </a:cubicBezTo>
                <a:lnTo>
                  <a:pt x="4982325" y="4981172"/>
                </a:lnTo>
                <a:lnTo>
                  <a:pt x="4982325" y="4982324"/>
                </a:lnTo>
                <a:lnTo>
                  <a:pt x="4769242" y="4976936"/>
                </a:lnTo>
                <a:cubicBezTo>
                  <a:pt x="2197683" y="4846583"/>
                  <a:pt x="135741" y="2784641"/>
                  <a:pt x="5388" y="213082"/>
                </a:cubicBezTo>
                <a:close/>
              </a:path>
            </a:pathLst>
          </a:custGeom>
          <a:solidFill>
            <a:schemeClr val="accent5"/>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41" name="Google Shape;141;p25"/>
          <p:cNvSpPr/>
          <p:nvPr/>
        </p:nvSpPr>
        <p:spPr>
          <a:xfrm>
            <a:off x="4585148" y="2464634"/>
            <a:ext cx="1519961" cy="1966570"/>
          </a:xfrm>
          <a:custGeom>
            <a:avLst/>
            <a:gdLst/>
            <a:ahLst/>
            <a:cxnLst/>
            <a:rect l="l" t="t" r="r" b="b"/>
            <a:pathLst>
              <a:path w="4983480" h="6447772" extrusionOk="0">
                <a:moveTo>
                  <a:pt x="3563753" y="0"/>
                </a:moveTo>
                <a:cubicBezTo>
                  <a:pt x="4347847" y="0"/>
                  <a:pt x="4983480" y="635633"/>
                  <a:pt x="4983480" y="1419727"/>
                </a:cubicBezTo>
                <a:lnTo>
                  <a:pt x="4981172" y="1465449"/>
                </a:lnTo>
                <a:lnTo>
                  <a:pt x="4982322" y="1465449"/>
                </a:lnTo>
                <a:lnTo>
                  <a:pt x="4976934" y="1678530"/>
                </a:lnTo>
                <a:cubicBezTo>
                  <a:pt x="4846582" y="4250089"/>
                  <a:pt x="2784640" y="6312031"/>
                  <a:pt x="213081" y="6442384"/>
                </a:cubicBezTo>
                <a:lnTo>
                  <a:pt x="0" y="6447772"/>
                </a:lnTo>
                <a:lnTo>
                  <a:pt x="0" y="6446619"/>
                </a:lnTo>
                <a:lnTo>
                  <a:pt x="99439" y="6441598"/>
                </a:lnTo>
                <a:cubicBezTo>
                  <a:pt x="815345" y="6368894"/>
                  <a:pt x="1374007" y="5764289"/>
                  <a:pt x="1374007" y="5029201"/>
                </a:cubicBezTo>
                <a:cubicBezTo>
                  <a:pt x="1374007" y="4294113"/>
                  <a:pt x="815345" y="3689508"/>
                  <a:pt x="99439" y="3616804"/>
                </a:cubicBezTo>
                <a:lnTo>
                  <a:pt x="74876" y="3615564"/>
                </a:lnTo>
                <a:lnTo>
                  <a:pt x="175579" y="3610479"/>
                </a:lnTo>
                <a:cubicBezTo>
                  <a:pt x="1286894" y="3497619"/>
                  <a:pt x="2154116" y="2559078"/>
                  <a:pt x="2154116" y="1417987"/>
                </a:cubicBezTo>
                <a:lnTo>
                  <a:pt x="2149115" y="1318948"/>
                </a:lnTo>
                <a:lnTo>
                  <a:pt x="2151356" y="1274568"/>
                </a:lnTo>
                <a:cubicBezTo>
                  <a:pt x="2224060" y="558662"/>
                  <a:pt x="2828665" y="0"/>
                  <a:pt x="3563753" y="0"/>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42" name="Google Shape;142;p25"/>
          <p:cNvSpPr txBox="1">
            <a:spLocks noGrp="1"/>
          </p:cNvSpPr>
          <p:nvPr>
            <p:ph type="subTitle" idx="1"/>
          </p:nvPr>
        </p:nvSpPr>
        <p:spPr>
          <a:xfrm>
            <a:off x="467425" y="1394975"/>
            <a:ext cx="219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43" name="Google Shape;143;p25"/>
          <p:cNvSpPr txBox="1"/>
          <p:nvPr/>
        </p:nvSpPr>
        <p:spPr>
          <a:xfrm>
            <a:off x="32401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01</a:t>
            </a:r>
            <a:endParaRPr sz="500" b="1">
              <a:latin typeface="League Spartan"/>
              <a:ea typeface="League Spartan"/>
              <a:cs typeface="League Spartan"/>
              <a:sym typeface="League Spartan"/>
            </a:endParaRPr>
          </a:p>
        </p:txBody>
      </p:sp>
      <p:sp>
        <p:nvSpPr>
          <p:cNvPr id="144" name="Google Shape;144;p25"/>
          <p:cNvSpPr txBox="1"/>
          <p:nvPr/>
        </p:nvSpPr>
        <p:spPr>
          <a:xfrm>
            <a:off x="4305541" y="161187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02</a:t>
            </a:r>
            <a:endParaRPr sz="500" b="1">
              <a:latin typeface="League Spartan"/>
              <a:ea typeface="League Spartan"/>
              <a:cs typeface="League Spartan"/>
              <a:sym typeface="League Spartan"/>
            </a:endParaRPr>
          </a:p>
        </p:txBody>
      </p:sp>
      <p:sp>
        <p:nvSpPr>
          <p:cNvPr id="145" name="Google Shape;145;p25"/>
          <p:cNvSpPr txBox="1"/>
          <p:nvPr/>
        </p:nvSpPr>
        <p:spPr>
          <a:xfrm>
            <a:off x="54216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03</a:t>
            </a:r>
            <a:endParaRPr sz="500" b="1">
              <a:latin typeface="League Spartan"/>
              <a:ea typeface="League Spartan"/>
              <a:cs typeface="League Spartan"/>
              <a:sym typeface="League Spartan"/>
            </a:endParaRPr>
          </a:p>
        </p:txBody>
      </p:sp>
      <p:sp>
        <p:nvSpPr>
          <p:cNvPr id="146" name="Google Shape;146;p25"/>
          <p:cNvSpPr txBox="1"/>
          <p:nvPr/>
        </p:nvSpPr>
        <p:spPr>
          <a:xfrm>
            <a:off x="4305541" y="3817250"/>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04</a:t>
            </a:r>
            <a:endParaRPr sz="500" b="1">
              <a:latin typeface="League Spartan"/>
              <a:ea typeface="League Spartan"/>
              <a:cs typeface="League Spartan"/>
              <a:sym typeface="League Spartan"/>
            </a:endParaRPr>
          </a:p>
        </p:txBody>
      </p:sp>
      <p:sp>
        <p:nvSpPr>
          <p:cNvPr id="147" name="Google Shape;147;p25"/>
          <p:cNvSpPr txBox="1">
            <a:spLocks noGrp="1"/>
          </p:cNvSpPr>
          <p:nvPr>
            <p:ph type="subTitle" idx="2"/>
          </p:nvPr>
        </p:nvSpPr>
        <p:spPr>
          <a:xfrm>
            <a:off x="467425" y="3096425"/>
            <a:ext cx="219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48" name="Google Shape;148;p25"/>
          <p:cNvSpPr txBox="1">
            <a:spLocks noGrp="1"/>
          </p:cNvSpPr>
          <p:nvPr>
            <p:ph type="subTitle" idx="3"/>
          </p:nvPr>
        </p:nvSpPr>
        <p:spPr>
          <a:xfrm>
            <a:off x="6302925" y="1394975"/>
            <a:ext cx="2277300" cy="1212300"/>
          </a:xfrm>
          <a:prstGeom prst="rect">
            <a:avLst/>
          </a:prstGeom>
        </p:spPr>
        <p:txBody>
          <a:bodyPr spcFirstLastPara="1" wrap="square" lIns="91425" tIns="91425" rIns="91425" bIns="91425" anchor="t" anchorCtr="0">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49" name="Google Shape;149;p25"/>
          <p:cNvSpPr txBox="1">
            <a:spLocks noGrp="1"/>
          </p:cNvSpPr>
          <p:nvPr>
            <p:ph type="subTitle" idx="4"/>
          </p:nvPr>
        </p:nvSpPr>
        <p:spPr>
          <a:xfrm>
            <a:off x="6302925" y="3096425"/>
            <a:ext cx="2277300" cy="1212300"/>
          </a:xfrm>
          <a:prstGeom prst="rect">
            <a:avLst/>
          </a:prstGeom>
        </p:spPr>
        <p:txBody>
          <a:bodyPr spcFirstLastPara="1" wrap="square" lIns="91425" tIns="91425" rIns="91425" bIns="91425" anchor="t" anchorCtr="0">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0" name="Google Shape;150;p25"/>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oints 4_2">
  <p:cSld name="CUSTOM_2">
    <p:spTree>
      <p:nvGrpSpPr>
        <p:cNvPr id="1" name="Shape 151"/>
        <p:cNvGrpSpPr/>
        <p:nvPr/>
      </p:nvGrpSpPr>
      <p:grpSpPr>
        <a:xfrm>
          <a:off x="0" y="0"/>
          <a:ext cx="0" cy="0"/>
          <a:chOff x="0" y="0"/>
          <a:chExt cx="0" cy="0"/>
        </a:xfrm>
      </p:grpSpPr>
      <p:sp>
        <p:nvSpPr>
          <p:cNvPr id="152" name="Google Shape;152;p26"/>
          <p:cNvSpPr/>
          <p:nvPr/>
        </p:nvSpPr>
        <p:spPr>
          <a:xfrm>
            <a:off x="3734770" y="1278900"/>
            <a:ext cx="1658390" cy="1638576"/>
          </a:xfrm>
          <a:custGeom>
            <a:avLst/>
            <a:gdLst/>
            <a:ahLst/>
            <a:cxnLst/>
            <a:rect l="l" t="t"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53" name="Google Shape;153;p26"/>
          <p:cNvSpPr txBox="1">
            <a:spLocks noGrp="1"/>
          </p:cNvSpPr>
          <p:nvPr>
            <p:ph type="subTitle" idx="1"/>
          </p:nvPr>
        </p:nvSpPr>
        <p:spPr>
          <a:xfrm>
            <a:off x="6368675" y="1394975"/>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4" name="Google Shape;154;p26"/>
          <p:cNvSpPr/>
          <p:nvPr/>
        </p:nvSpPr>
        <p:spPr>
          <a:xfrm>
            <a:off x="2902137" y="2119803"/>
            <a:ext cx="1623325" cy="1665656"/>
          </a:xfrm>
          <a:custGeom>
            <a:avLst/>
            <a:gdLst/>
            <a:ahLst/>
            <a:cxnLst/>
            <a:rect l="l" t="t"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5"/>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55" name="Google Shape;155;p26"/>
          <p:cNvSpPr/>
          <p:nvPr/>
        </p:nvSpPr>
        <p:spPr>
          <a:xfrm>
            <a:off x="4601972" y="2120103"/>
            <a:ext cx="1639864" cy="1665623"/>
          </a:xfrm>
          <a:custGeom>
            <a:avLst/>
            <a:gdLst/>
            <a:ahLst/>
            <a:cxnLst/>
            <a:rect l="l" t="t"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56" name="Google Shape;156;p26"/>
          <p:cNvSpPr/>
          <p:nvPr/>
        </p:nvSpPr>
        <p:spPr>
          <a:xfrm>
            <a:off x="3733047" y="2990677"/>
            <a:ext cx="1662404" cy="1639761"/>
          </a:xfrm>
          <a:custGeom>
            <a:avLst/>
            <a:gdLst/>
            <a:ahLst/>
            <a:cxnLst/>
            <a:rect l="l" t="t"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437DB2"/>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57" name="Google Shape;157;p26"/>
          <p:cNvSpPr/>
          <p:nvPr/>
        </p:nvSpPr>
        <p:spPr>
          <a:xfrm>
            <a:off x="3736306" y="1917864"/>
            <a:ext cx="423758" cy="316332"/>
          </a:xfrm>
          <a:custGeom>
            <a:avLst/>
            <a:gdLst/>
            <a:ahLst/>
            <a:cxnLst/>
            <a:rect l="l" t="t" r="r" b="b"/>
            <a:pathLst>
              <a:path w="21579" h="21600" extrusionOk="0">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58" name="Google Shape;158;p26"/>
          <p:cNvSpPr/>
          <p:nvPr/>
        </p:nvSpPr>
        <p:spPr>
          <a:xfrm>
            <a:off x="3532785" y="3357930"/>
            <a:ext cx="325512" cy="426509"/>
          </a:xfrm>
          <a:custGeom>
            <a:avLst/>
            <a:gdLst/>
            <a:ahLst/>
            <a:cxnLst/>
            <a:rect l="l" t="t" r="r" b="b"/>
            <a:pathLst>
              <a:path w="21600" h="21579" extrusionOk="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chemeClr val="accent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59" name="Google Shape;159;p26"/>
          <p:cNvSpPr/>
          <p:nvPr/>
        </p:nvSpPr>
        <p:spPr>
          <a:xfrm>
            <a:off x="4965248" y="3654331"/>
            <a:ext cx="427165" cy="337446"/>
          </a:xfrm>
          <a:custGeom>
            <a:avLst/>
            <a:gdLst/>
            <a:ahLst/>
            <a:cxnLst/>
            <a:rect l="l" t="t" r="r" b="b"/>
            <a:pathLst>
              <a:path w="21574" h="21600" extrusionOk="0">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rgbClr val="325D8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60" name="Google Shape;160;p26"/>
          <p:cNvSpPr/>
          <p:nvPr/>
        </p:nvSpPr>
        <p:spPr>
          <a:xfrm>
            <a:off x="5263221" y="2119823"/>
            <a:ext cx="332640" cy="436981"/>
          </a:xfrm>
          <a:custGeom>
            <a:avLst/>
            <a:gdLst/>
            <a:ahLst/>
            <a:cxnLst/>
            <a:rect l="l" t="t" r="r" b="b"/>
            <a:pathLst>
              <a:path w="21600" h="21566" extrusionOk="0">
                <a:moveTo>
                  <a:pt x="21600" y="971"/>
                </a:moveTo>
                <a:cubicBezTo>
                  <a:pt x="21515" y="4369"/>
                  <a:pt x="20965" y="7751"/>
                  <a:pt x="19961" y="11062"/>
                </a:cubicBezTo>
                <a:cubicBezTo>
                  <a:pt x="18948" y="14404"/>
                  <a:pt x="17476" y="17656"/>
                  <a:pt x="15571" y="20764"/>
                </a:cubicBezTo>
                <a:cubicBezTo>
                  <a:pt x="13115" y="20381"/>
                  <a:pt x="10605" y="20240"/>
                  <a:pt x="8102" y="20343"/>
                </a:cubicBezTo>
                <a:cubicBezTo>
                  <a:pt x="5339" y="20458"/>
                  <a:pt x="2612" y="20869"/>
                  <a:pt x="0" y="21566"/>
                </a:cubicBezTo>
                <a:cubicBezTo>
                  <a:pt x="2626" y="18367"/>
                  <a:pt x="4673" y="14912"/>
                  <a:pt x="6083" y="11294"/>
                </a:cubicBezTo>
                <a:cubicBezTo>
                  <a:pt x="7509" y="7635"/>
                  <a:pt x="8272" y="3844"/>
                  <a:pt x="8350" y="27"/>
                </a:cubicBezTo>
                <a:cubicBezTo>
                  <a:pt x="10487" y="-34"/>
                  <a:pt x="12628" y="8"/>
                  <a:pt x="14759" y="151"/>
                </a:cubicBezTo>
                <a:cubicBezTo>
                  <a:pt x="17061" y="306"/>
                  <a:pt x="19346" y="580"/>
                  <a:pt x="21600" y="971"/>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61" name="Google Shape;161;p26"/>
          <p:cNvSpPr txBox="1"/>
          <p:nvPr/>
        </p:nvSpPr>
        <p:spPr>
          <a:xfrm>
            <a:off x="4418481" y="1943276"/>
            <a:ext cx="3207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01</a:t>
            </a:r>
            <a:endParaRPr sz="1500" b="1">
              <a:solidFill>
                <a:schemeClr val="accent2"/>
              </a:solidFill>
              <a:latin typeface="League Spartan"/>
              <a:ea typeface="League Spartan"/>
              <a:cs typeface="League Spartan"/>
              <a:sym typeface="League Spartan"/>
            </a:endParaRPr>
          </a:p>
        </p:txBody>
      </p:sp>
      <p:sp>
        <p:nvSpPr>
          <p:cNvPr id="162" name="Google Shape;162;p26"/>
          <p:cNvSpPr txBox="1"/>
          <p:nvPr/>
        </p:nvSpPr>
        <p:spPr>
          <a:xfrm>
            <a:off x="4387426" y="3677818"/>
            <a:ext cx="3783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03</a:t>
            </a:r>
            <a:endParaRPr sz="1500" b="1">
              <a:solidFill>
                <a:schemeClr val="accent2"/>
              </a:solidFill>
              <a:latin typeface="League Spartan"/>
              <a:ea typeface="League Spartan"/>
              <a:cs typeface="League Spartan"/>
              <a:sym typeface="League Spartan"/>
            </a:endParaRPr>
          </a:p>
        </p:txBody>
      </p:sp>
      <p:sp>
        <p:nvSpPr>
          <p:cNvPr id="163" name="Google Shape;163;p26"/>
          <p:cNvSpPr txBox="1"/>
          <p:nvPr/>
        </p:nvSpPr>
        <p:spPr>
          <a:xfrm>
            <a:off x="5244434" y="2819875"/>
            <a:ext cx="3702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02</a:t>
            </a:r>
            <a:endParaRPr sz="1500" b="1">
              <a:solidFill>
                <a:schemeClr val="accent2"/>
              </a:solidFill>
              <a:latin typeface="League Spartan"/>
              <a:ea typeface="League Spartan"/>
              <a:cs typeface="League Spartan"/>
              <a:sym typeface="League Spartan"/>
            </a:endParaRPr>
          </a:p>
        </p:txBody>
      </p:sp>
      <p:sp>
        <p:nvSpPr>
          <p:cNvPr id="164" name="Google Shape;164;p26"/>
          <p:cNvSpPr txBox="1"/>
          <p:nvPr/>
        </p:nvSpPr>
        <p:spPr>
          <a:xfrm>
            <a:off x="3497093" y="2819875"/>
            <a:ext cx="3969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04</a:t>
            </a:r>
            <a:endParaRPr sz="1500" b="1">
              <a:solidFill>
                <a:schemeClr val="accent2"/>
              </a:solidFill>
              <a:latin typeface="League Spartan"/>
              <a:ea typeface="League Spartan"/>
              <a:cs typeface="League Spartan"/>
              <a:sym typeface="League Spartan"/>
            </a:endParaRPr>
          </a:p>
        </p:txBody>
      </p:sp>
      <p:sp>
        <p:nvSpPr>
          <p:cNvPr id="165" name="Google Shape;165;p26"/>
          <p:cNvSpPr txBox="1">
            <a:spLocks noGrp="1"/>
          </p:cNvSpPr>
          <p:nvPr>
            <p:ph type="subTitle" idx="2"/>
          </p:nvPr>
        </p:nvSpPr>
        <p:spPr>
          <a:xfrm>
            <a:off x="6368675" y="3321975"/>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66" name="Google Shape;166;p26"/>
          <p:cNvSpPr txBox="1">
            <a:spLocks noGrp="1"/>
          </p:cNvSpPr>
          <p:nvPr>
            <p:ph type="subTitle" idx="3"/>
          </p:nvPr>
        </p:nvSpPr>
        <p:spPr>
          <a:xfrm>
            <a:off x="470725" y="1394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67" name="Google Shape;167;p26"/>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68" name="Google Shape;168;p26"/>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ints 4_3">
  <p:cSld name="CUSTOM_3_1">
    <p:spTree>
      <p:nvGrpSpPr>
        <p:cNvPr id="1" name="Shape 169"/>
        <p:cNvGrpSpPr/>
        <p:nvPr/>
      </p:nvGrpSpPr>
      <p:grpSpPr>
        <a:xfrm>
          <a:off x="0" y="0"/>
          <a:ext cx="0" cy="0"/>
          <a:chOff x="0" y="0"/>
          <a:chExt cx="0" cy="0"/>
        </a:xfrm>
      </p:grpSpPr>
      <p:sp>
        <p:nvSpPr>
          <p:cNvPr id="170" name="Google Shape;170;p27"/>
          <p:cNvSpPr txBox="1"/>
          <p:nvPr/>
        </p:nvSpPr>
        <p:spPr>
          <a:xfrm>
            <a:off x="563145"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171" name="Google Shape;171;p27"/>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sp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
        <p:nvSpPr>
          <p:cNvPr id="172" name="Google Shape;172;p27"/>
          <p:cNvSpPr txBox="1">
            <a:spLocks noGrp="1"/>
          </p:cNvSpPr>
          <p:nvPr>
            <p:ph type="subTitle" idx="1"/>
          </p:nvPr>
        </p:nvSpPr>
        <p:spPr>
          <a:xfrm>
            <a:off x="1106375" y="144422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73" name="Google Shape;173;p27"/>
          <p:cNvSpPr txBox="1"/>
          <p:nvPr/>
        </p:nvSpPr>
        <p:spPr>
          <a:xfrm>
            <a:off x="4944270"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174" name="Google Shape;174;p27"/>
          <p:cNvSpPr txBox="1">
            <a:spLocks noGrp="1"/>
          </p:cNvSpPr>
          <p:nvPr>
            <p:ph type="subTitle" idx="2"/>
          </p:nvPr>
        </p:nvSpPr>
        <p:spPr>
          <a:xfrm>
            <a:off x="5487500" y="144422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75" name="Google Shape;175;p27"/>
          <p:cNvSpPr txBox="1"/>
          <p:nvPr/>
        </p:nvSpPr>
        <p:spPr>
          <a:xfrm>
            <a:off x="563145"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03</a:t>
            </a:r>
            <a:endParaRPr sz="2000" b="1">
              <a:solidFill>
                <a:schemeClr val="accent4"/>
              </a:solidFill>
              <a:latin typeface="League Spartan"/>
              <a:ea typeface="League Spartan"/>
              <a:cs typeface="League Spartan"/>
              <a:sym typeface="League Spartan"/>
            </a:endParaRPr>
          </a:p>
        </p:txBody>
      </p:sp>
      <p:sp>
        <p:nvSpPr>
          <p:cNvPr id="176" name="Google Shape;176;p27"/>
          <p:cNvSpPr txBox="1">
            <a:spLocks noGrp="1"/>
          </p:cNvSpPr>
          <p:nvPr>
            <p:ph type="subTitle" idx="3"/>
          </p:nvPr>
        </p:nvSpPr>
        <p:spPr>
          <a:xfrm>
            <a:off x="1106375" y="317417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77" name="Google Shape;177;p27"/>
          <p:cNvSpPr txBox="1"/>
          <p:nvPr/>
        </p:nvSpPr>
        <p:spPr>
          <a:xfrm>
            <a:off x="4944270"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04</a:t>
            </a:r>
            <a:endParaRPr sz="2000" b="1">
              <a:solidFill>
                <a:schemeClr val="accent4"/>
              </a:solidFill>
              <a:latin typeface="League Spartan"/>
              <a:ea typeface="League Spartan"/>
              <a:cs typeface="League Spartan"/>
              <a:sym typeface="League Spartan"/>
            </a:endParaRPr>
          </a:p>
        </p:txBody>
      </p:sp>
      <p:sp>
        <p:nvSpPr>
          <p:cNvPr id="178" name="Google Shape;178;p27"/>
          <p:cNvSpPr txBox="1">
            <a:spLocks noGrp="1"/>
          </p:cNvSpPr>
          <p:nvPr>
            <p:ph type="subTitle" idx="4"/>
          </p:nvPr>
        </p:nvSpPr>
        <p:spPr>
          <a:xfrm>
            <a:off x="5487500" y="317417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pos="1404">
          <p15:clr>
            <a:srgbClr val="E46962"/>
          </p15:clr>
        </p15:guide>
        <p15:guide id="2" orient="horz" pos="979">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ints 5_1">
  <p:cSld name="CUSTOM_2_1">
    <p:spTree>
      <p:nvGrpSpPr>
        <p:cNvPr id="1" name="Shape 179"/>
        <p:cNvGrpSpPr/>
        <p:nvPr/>
      </p:nvGrpSpPr>
      <p:grpSpPr>
        <a:xfrm>
          <a:off x="0" y="0"/>
          <a:ext cx="0" cy="0"/>
          <a:chOff x="0" y="0"/>
          <a:chExt cx="0" cy="0"/>
        </a:xfrm>
      </p:grpSpPr>
      <p:sp>
        <p:nvSpPr>
          <p:cNvPr id="180" name="Google Shape;180;p28"/>
          <p:cNvSpPr txBox="1">
            <a:spLocks noGrp="1"/>
          </p:cNvSpPr>
          <p:nvPr>
            <p:ph type="subTitle" idx="1"/>
          </p:nvPr>
        </p:nvSpPr>
        <p:spPr>
          <a:xfrm>
            <a:off x="6354875" y="1183150"/>
            <a:ext cx="2318400" cy="9951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181" name="Google Shape;181;p28"/>
          <p:cNvSpPr txBox="1">
            <a:spLocks noGrp="1"/>
          </p:cNvSpPr>
          <p:nvPr>
            <p:ph type="subTitle" idx="2"/>
          </p:nvPr>
        </p:nvSpPr>
        <p:spPr>
          <a:xfrm>
            <a:off x="6354875" y="2399350"/>
            <a:ext cx="2318400" cy="10479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182" name="Google Shape;182;p28"/>
          <p:cNvSpPr txBox="1">
            <a:spLocks noGrp="1"/>
          </p:cNvSpPr>
          <p:nvPr>
            <p:ph type="subTitle" idx="3"/>
          </p:nvPr>
        </p:nvSpPr>
        <p:spPr>
          <a:xfrm>
            <a:off x="456925" y="1278100"/>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83" name="Google Shape;183;p28"/>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84" name="Google Shape;184;p28"/>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grpSp>
        <p:nvGrpSpPr>
          <p:cNvPr id="185" name="Google Shape;185;p28"/>
          <p:cNvGrpSpPr/>
          <p:nvPr/>
        </p:nvGrpSpPr>
        <p:grpSpPr>
          <a:xfrm>
            <a:off x="3095387" y="1241947"/>
            <a:ext cx="2953226" cy="2951755"/>
            <a:chOff x="3102288" y="1429998"/>
            <a:chExt cx="2953226" cy="2951755"/>
          </a:xfrm>
        </p:grpSpPr>
        <p:sp>
          <p:nvSpPr>
            <p:cNvPr id="186" name="Google Shape;186;p28"/>
            <p:cNvSpPr/>
            <p:nvPr/>
          </p:nvSpPr>
          <p:spPr>
            <a:xfrm>
              <a:off x="4016728" y="1429998"/>
              <a:ext cx="1634040" cy="1193736"/>
            </a:xfrm>
            <a:custGeom>
              <a:avLst/>
              <a:gdLst/>
              <a:ahLst/>
              <a:cxnLst/>
              <a:rect l="l" t="t"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187" name="Google Shape;187;p28"/>
            <p:cNvSpPr/>
            <p:nvPr/>
          </p:nvSpPr>
          <p:spPr>
            <a:xfrm>
              <a:off x="3102288" y="1570339"/>
              <a:ext cx="1038072" cy="1787832"/>
            </a:xfrm>
            <a:custGeom>
              <a:avLst/>
              <a:gdLst/>
              <a:ahLst/>
              <a:cxnLst/>
              <a:rect l="l" t="t"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88" name="Google Shape;188;p28"/>
            <p:cNvSpPr/>
            <p:nvPr/>
          </p:nvSpPr>
          <p:spPr>
            <a:xfrm>
              <a:off x="3115511" y="3097809"/>
              <a:ext cx="1752732" cy="1245780"/>
            </a:xfrm>
            <a:custGeom>
              <a:avLst/>
              <a:gdLst/>
              <a:ahLst/>
              <a:cxnLst/>
              <a:rect l="l" t="t"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89" name="Google Shape;189;p28"/>
            <p:cNvSpPr/>
            <p:nvPr/>
          </p:nvSpPr>
          <p:spPr>
            <a:xfrm>
              <a:off x="4311781" y="2799840"/>
              <a:ext cx="1526364" cy="1581913"/>
            </a:xfrm>
            <a:custGeom>
              <a:avLst/>
              <a:gdLst/>
              <a:ahLst/>
              <a:cxnLst/>
              <a:rect l="l" t="t"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90" name="Google Shape;190;p28"/>
            <p:cNvSpPr/>
            <p:nvPr/>
          </p:nvSpPr>
          <p:spPr>
            <a:xfrm>
              <a:off x="4676823" y="1946286"/>
              <a:ext cx="1378690" cy="1668222"/>
            </a:xfrm>
            <a:custGeom>
              <a:avLst/>
              <a:gdLst/>
              <a:ahLst/>
              <a:cxnLst/>
              <a:rect l="l" t="t"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191" name="Google Shape;191;p28"/>
            <p:cNvSpPr txBox="1"/>
            <p:nvPr/>
          </p:nvSpPr>
          <p:spPr>
            <a:xfrm>
              <a:off x="4444343" y="1670781"/>
              <a:ext cx="3123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01</a:t>
              </a:r>
              <a:endParaRPr sz="1600" b="1">
                <a:latin typeface="League Spartan"/>
                <a:ea typeface="League Spartan"/>
                <a:cs typeface="League Spartan"/>
                <a:sym typeface="League Spartan"/>
              </a:endParaRPr>
            </a:p>
          </p:txBody>
        </p:sp>
        <p:sp>
          <p:nvSpPr>
            <p:cNvPr id="192" name="Google Shape;192;p28"/>
            <p:cNvSpPr txBox="1"/>
            <p:nvPr/>
          </p:nvSpPr>
          <p:spPr>
            <a:xfrm>
              <a:off x="5443660" y="2500224"/>
              <a:ext cx="3606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02</a:t>
              </a:r>
              <a:endParaRPr sz="1600" b="1">
                <a:latin typeface="League Spartan"/>
                <a:ea typeface="League Spartan"/>
                <a:cs typeface="League Spartan"/>
                <a:sym typeface="League Spartan"/>
              </a:endParaRPr>
            </a:p>
          </p:txBody>
        </p:sp>
        <p:sp>
          <p:nvSpPr>
            <p:cNvPr id="193" name="Google Shape;193;p28"/>
            <p:cNvSpPr txBox="1"/>
            <p:nvPr/>
          </p:nvSpPr>
          <p:spPr>
            <a:xfrm>
              <a:off x="4929328" y="3709325"/>
              <a:ext cx="368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03</a:t>
              </a:r>
              <a:endParaRPr sz="1600" b="1">
                <a:latin typeface="League Spartan"/>
                <a:ea typeface="League Spartan"/>
                <a:cs typeface="League Spartan"/>
                <a:sym typeface="League Spartan"/>
              </a:endParaRPr>
            </a:p>
          </p:txBody>
        </p:sp>
        <p:sp>
          <p:nvSpPr>
            <p:cNvPr id="194" name="Google Shape;194;p28"/>
            <p:cNvSpPr txBox="1"/>
            <p:nvPr/>
          </p:nvSpPr>
          <p:spPr>
            <a:xfrm>
              <a:off x="3677557" y="3598802"/>
              <a:ext cx="386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04</a:t>
              </a:r>
              <a:endParaRPr sz="1600" b="1">
                <a:latin typeface="League Spartan"/>
                <a:ea typeface="League Spartan"/>
                <a:cs typeface="League Spartan"/>
                <a:sym typeface="League Spartan"/>
              </a:endParaRPr>
            </a:p>
          </p:txBody>
        </p:sp>
        <p:sp>
          <p:nvSpPr>
            <p:cNvPr id="195" name="Google Shape;195;p28"/>
            <p:cNvSpPr txBox="1"/>
            <p:nvPr/>
          </p:nvSpPr>
          <p:spPr>
            <a:xfrm>
              <a:off x="3395840" y="2345006"/>
              <a:ext cx="3804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05</a:t>
              </a:r>
              <a:endParaRPr sz="1600" b="1">
                <a:latin typeface="League Spartan"/>
                <a:ea typeface="League Spartan"/>
                <a:cs typeface="League Spartan"/>
                <a:sym typeface="League Spartan"/>
              </a:endParaRPr>
            </a:p>
          </p:txBody>
        </p:sp>
      </p:grpSp>
      <p:sp>
        <p:nvSpPr>
          <p:cNvPr id="196" name="Google Shape;196;p28"/>
          <p:cNvSpPr txBox="1">
            <a:spLocks noGrp="1"/>
          </p:cNvSpPr>
          <p:nvPr>
            <p:ph type="subTitle" idx="5"/>
          </p:nvPr>
        </p:nvSpPr>
        <p:spPr>
          <a:xfrm>
            <a:off x="6354875" y="3668350"/>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eague Spartan Medium"/>
              <a:buNone/>
              <a:defRPr sz="2800">
                <a:solidFill>
                  <a:schemeClr val="dk1"/>
                </a:solidFill>
                <a:latin typeface="League Spartan Medium"/>
                <a:ea typeface="League Spartan Medium"/>
                <a:cs typeface="League Spartan Medium"/>
                <a:sym typeface="League Sparta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11150">
              <a:lnSpc>
                <a:spcPct val="115000"/>
              </a:lnSpc>
              <a:spcBef>
                <a:spcPts val="0"/>
              </a:spcBef>
              <a:spcAft>
                <a:spcPts val="0"/>
              </a:spcAft>
              <a:buClr>
                <a:schemeClr val="dk2"/>
              </a:buClr>
              <a:buSzPts val="1300"/>
              <a:buFont typeface="Inter"/>
              <a:buChar char="●"/>
              <a:defRPr sz="1300">
                <a:solidFill>
                  <a:schemeClr val="dk2"/>
                </a:solidFill>
                <a:latin typeface="Inter"/>
                <a:ea typeface="Inter"/>
                <a:cs typeface="Inter"/>
                <a:sym typeface="Inter"/>
              </a:defRPr>
            </a:lvl1pPr>
            <a:lvl2pPr marL="914400" lvl="1"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marL="1371600" lvl="2"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marL="1828800" lvl="3"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marL="2286000" lvl="4"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marL="2743200" lvl="5"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marL="3200400" lvl="6"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marL="3657600" lvl="7"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marL="4114800" lvl="8" indent="-30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pXQ03TFXBSg?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https://www.youtube.com/embed/jeUk5E6K5_I?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MYcSWvIOTIA?feature=oembed"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threejs.org/docs/index.html#manual/en/introduction/Creating-a-scene" TargetMode="External"/><Relationship Id="rId3" Type="http://schemas.openxmlformats.org/officeDocument/2006/relationships/hyperlink" Target="https://doi.org/10.2307/843871" TargetMode="External"/><Relationship Id="rId7" Type="http://schemas.openxmlformats.org/officeDocument/2006/relationships/hyperlink" Target="https://github.com/vasturiano/react-force-graph"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docs.python.org/3/" TargetMode="External"/><Relationship Id="rId5" Type="http://schemas.openxmlformats.org/officeDocument/2006/relationships/hyperlink" Target="https://react.dev/reference/react" TargetMode="External"/><Relationship Id="rId4" Type="http://schemas.openxmlformats.org/officeDocument/2006/relationships/hyperlink" Target="https://docs.djangoproject.com/en/4.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 Virtual Guide to the </a:t>
            </a:r>
            <a:r>
              <a:rPr lang="en" dirty="0" err="1"/>
              <a:t>Makam</a:t>
            </a:r>
            <a:r>
              <a:rPr lang="en" dirty="0"/>
              <a:t> Universe</a:t>
            </a:r>
            <a:endParaRPr dirty="0"/>
          </a:p>
        </p:txBody>
      </p:sp>
      <p:sp>
        <p:nvSpPr>
          <p:cNvPr id="202" name="Google Shape;202;p29"/>
          <p:cNvSpPr txBox="1">
            <a:spLocks noGrp="1"/>
          </p:cNvSpPr>
          <p:nvPr>
            <p:ph type="subTitle" idx="1"/>
          </p:nvPr>
        </p:nvSpPr>
        <p:spPr>
          <a:xfrm>
            <a:off x="311700" y="3215125"/>
            <a:ext cx="8520600" cy="11838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1800" dirty="0"/>
              <a:t>Dr. Ozan </a:t>
            </a:r>
            <a:r>
              <a:rPr lang="en" sz="1800" dirty="0" err="1"/>
              <a:t>Baysal</a:t>
            </a:r>
            <a:r>
              <a:rPr lang="en" sz="1800" dirty="0"/>
              <a:t>, </a:t>
            </a:r>
            <a:r>
              <a:rPr lang="en" sz="1800" dirty="0" err="1">
                <a:solidFill>
                  <a:srgbClr val="C00000"/>
                </a:solidFill>
              </a:rPr>
              <a:t>Dr.Recep</a:t>
            </a:r>
            <a:r>
              <a:rPr lang="en" sz="1800" dirty="0">
                <a:solidFill>
                  <a:srgbClr val="C00000"/>
                </a:solidFill>
              </a:rPr>
              <a:t> Gül</a:t>
            </a:r>
            <a:r>
              <a:rPr lang="en" sz="1800" dirty="0"/>
              <a:t>, Yusuf Can </a:t>
            </a:r>
            <a:r>
              <a:rPr lang="en" sz="1800" dirty="0" err="1"/>
              <a:t>Şeftali</a:t>
            </a:r>
            <a:endParaRPr lang="en" sz="1800" dirty="0"/>
          </a:p>
          <a:p>
            <a:pPr marL="0" lvl="0" indent="0" algn="ctr" rtl="0">
              <a:spcBef>
                <a:spcPts val="0"/>
              </a:spcBef>
              <a:spcAft>
                <a:spcPts val="0"/>
              </a:spcAft>
              <a:buNone/>
            </a:pPr>
            <a:endParaRPr lang="en" sz="1800" dirty="0"/>
          </a:p>
          <a:p>
            <a:pPr marL="0" lvl="0" indent="0" algn="ctr" rtl="0">
              <a:spcBef>
                <a:spcPts val="0"/>
              </a:spcBef>
              <a:spcAft>
                <a:spcPts val="0"/>
              </a:spcAft>
              <a:buNone/>
            </a:pPr>
            <a:r>
              <a:rPr lang="en-US" sz="1800" dirty="0"/>
              <a:t>HCI – New Technologies for </a:t>
            </a:r>
            <a:r>
              <a:rPr lang="en-US" sz="1800" dirty="0" err="1"/>
              <a:t>Analysing</a:t>
            </a:r>
            <a:r>
              <a:rPr lang="en-US" sz="1800" dirty="0"/>
              <a:t> and Visualizing Musical Structure </a:t>
            </a:r>
          </a:p>
          <a:p>
            <a:pPr marL="0" lvl="0" indent="0" algn="ctr" rtl="0">
              <a:spcBef>
                <a:spcPts val="0"/>
              </a:spcBef>
              <a:spcAft>
                <a:spcPts val="0"/>
              </a:spcAft>
              <a:buNone/>
            </a:pPr>
            <a:endParaRPr lang="en-US" sz="1800" dirty="0"/>
          </a:p>
          <a:p>
            <a:pPr marL="0" lvl="0" indent="0" algn="ctr" rtl="0">
              <a:spcBef>
                <a:spcPts val="0"/>
              </a:spcBef>
              <a:spcAft>
                <a:spcPts val="0"/>
              </a:spcAft>
              <a:buNone/>
            </a:pPr>
            <a:r>
              <a:rPr lang="en" sz="1800" dirty="0"/>
              <a:t>23.08.2023 - Copenhagen</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Transformations and Relations</a:t>
            </a:r>
            <a:endParaRPr/>
          </a:p>
        </p:txBody>
      </p:sp>
      <p:sp>
        <p:nvSpPr>
          <p:cNvPr id="302" name="Google Shape;302;p37"/>
          <p:cNvSpPr txBox="1">
            <a:spLocks noGrp="1"/>
          </p:cNvSpPr>
          <p:nvPr>
            <p:ph type="subTitle" idx="1"/>
          </p:nvPr>
        </p:nvSpPr>
        <p:spPr>
          <a:xfrm>
            <a:off x="1185925" y="1687125"/>
            <a:ext cx="3986700" cy="934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400" dirty="0"/>
              <a:t>Axis Related Transformations</a:t>
            </a:r>
            <a:endParaRPr sz="4400" dirty="0"/>
          </a:p>
          <a:p>
            <a:pPr marL="0" lvl="0" indent="0" algn="just" rtl="0">
              <a:spcBef>
                <a:spcPts val="1200"/>
              </a:spcBef>
              <a:spcAft>
                <a:spcPts val="0"/>
              </a:spcAft>
              <a:buNone/>
            </a:pPr>
            <a:r>
              <a:rPr lang="en" sz="4000" dirty="0"/>
              <a:t>refers to transformations in melodic structures wherein one or both of the axis pitches remain constant while the others undergoing changes.</a:t>
            </a:r>
            <a:endParaRPr sz="4000" dirty="0"/>
          </a:p>
          <a:p>
            <a:pPr marL="0" lvl="0" indent="0" algn="l" rtl="0">
              <a:spcBef>
                <a:spcPts val="1200"/>
              </a:spcBef>
              <a:spcAft>
                <a:spcPts val="1200"/>
              </a:spcAft>
              <a:buNone/>
            </a:pPr>
            <a:endParaRPr sz="1000" dirty="0"/>
          </a:p>
        </p:txBody>
      </p:sp>
      <p:sp>
        <p:nvSpPr>
          <p:cNvPr id="303" name="Google Shape;303;p37"/>
          <p:cNvSpPr txBox="1">
            <a:spLocks noGrp="1"/>
          </p:cNvSpPr>
          <p:nvPr>
            <p:ph type="subTitle" idx="2"/>
          </p:nvPr>
        </p:nvSpPr>
        <p:spPr>
          <a:xfrm>
            <a:off x="1185925" y="2726325"/>
            <a:ext cx="3986700" cy="934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400" dirty="0"/>
              <a:t>Transference</a:t>
            </a:r>
            <a:endParaRPr sz="4400" dirty="0"/>
          </a:p>
          <a:p>
            <a:pPr marL="0" lvl="0" indent="0" algn="l" rtl="0">
              <a:spcBef>
                <a:spcPts val="1200"/>
              </a:spcBef>
              <a:spcAft>
                <a:spcPts val="1200"/>
              </a:spcAft>
              <a:buNone/>
            </a:pPr>
            <a:r>
              <a:rPr lang="en" sz="4000" dirty="0"/>
              <a:t>The principal axis is transferred to the secondary axis or </a:t>
            </a:r>
            <a:r>
              <a:rPr lang="en" sz="4000" dirty="0" err="1"/>
              <a:t>vica</a:t>
            </a:r>
            <a:r>
              <a:rPr lang="en" sz="4000" dirty="0"/>
              <a:t> versa while the melodic flavor is preserved. It is a form of contextual transposition wherein the transposition level depends on the structure itself</a:t>
            </a:r>
            <a:endParaRPr sz="4000" dirty="0"/>
          </a:p>
        </p:txBody>
      </p:sp>
      <p:sp>
        <p:nvSpPr>
          <p:cNvPr id="304" name="Google Shape;304;p37"/>
          <p:cNvSpPr txBox="1">
            <a:spLocks noGrp="1"/>
          </p:cNvSpPr>
          <p:nvPr>
            <p:ph type="subTitle" idx="3"/>
          </p:nvPr>
        </p:nvSpPr>
        <p:spPr>
          <a:xfrm>
            <a:off x="1185925" y="3765525"/>
            <a:ext cx="3986700" cy="1294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550" dirty="0"/>
              <a:t>“</a:t>
            </a:r>
            <a:r>
              <a:rPr lang="en" sz="1550" dirty="0" err="1"/>
              <a:t>Girift</a:t>
            </a:r>
            <a:r>
              <a:rPr lang="en" sz="1550" dirty="0"/>
              <a:t>” (Intricate) Relations</a:t>
            </a:r>
            <a:endParaRPr sz="1550" dirty="0"/>
          </a:p>
          <a:p>
            <a:pPr marL="0" lvl="0" indent="0" algn="l" rtl="0">
              <a:spcBef>
                <a:spcPts val="1200"/>
              </a:spcBef>
              <a:spcAft>
                <a:spcPts val="0"/>
              </a:spcAft>
              <a:buNone/>
            </a:pPr>
            <a:r>
              <a:rPr lang="en" sz="1200" dirty="0"/>
              <a:t>relations between intricate formations typically observed within complex arrangements. Alterations or expansions/contractions of the melodic  structure occur due to the displacement of axis(es), resulting in associations with neighboring structures.</a:t>
            </a:r>
            <a:endParaRPr sz="1200" dirty="0"/>
          </a:p>
          <a:p>
            <a:pPr marL="0" lvl="0" indent="0" algn="l" rtl="0">
              <a:spcBef>
                <a:spcPts val="1200"/>
              </a:spcBef>
              <a:spcAft>
                <a:spcPts val="1200"/>
              </a:spcAft>
              <a:buNone/>
            </a:pPr>
            <a:endParaRPr dirty="0"/>
          </a:p>
        </p:txBody>
      </p:sp>
      <p:pic>
        <p:nvPicPr>
          <p:cNvPr id="305" name="Google Shape;305;p37"/>
          <p:cNvPicPr preferRelativeResize="0"/>
          <p:nvPr/>
        </p:nvPicPr>
        <p:blipFill rotWithShape="1">
          <a:blip r:embed="rId3">
            <a:alphaModFix/>
          </a:blip>
          <a:srcRect l="40419" t="34587" r="43009" b="50767"/>
          <a:stretch/>
        </p:blipFill>
        <p:spPr>
          <a:xfrm>
            <a:off x="5330250" y="1701924"/>
            <a:ext cx="1279376" cy="680563"/>
          </a:xfrm>
          <a:prstGeom prst="rect">
            <a:avLst/>
          </a:prstGeom>
          <a:noFill/>
          <a:ln>
            <a:noFill/>
          </a:ln>
        </p:spPr>
      </p:pic>
      <p:pic>
        <p:nvPicPr>
          <p:cNvPr id="306" name="Google Shape;306;p37"/>
          <p:cNvPicPr preferRelativeResize="0"/>
          <p:nvPr/>
        </p:nvPicPr>
        <p:blipFill rotWithShape="1">
          <a:blip r:embed="rId3">
            <a:alphaModFix/>
          </a:blip>
          <a:srcRect l="40180" t="56357" r="44076" b="29025"/>
          <a:stretch/>
        </p:blipFill>
        <p:spPr>
          <a:xfrm>
            <a:off x="7497356" y="1701935"/>
            <a:ext cx="1217668" cy="680563"/>
          </a:xfrm>
          <a:prstGeom prst="rect">
            <a:avLst/>
          </a:prstGeom>
          <a:noFill/>
          <a:ln>
            <a:noFill/>
          </a:ln>
        </p:spPr>
      </p:pic>
      <p:sp>
        <p:nvSpPr>
          <p:cNvPr id="307" name="Google Shape;307;p37"/>
          <p:cNvSpPr/>
          <p:nvPr/>
        </p:nvSpPr>
        <p:spPr>
          <a:xfrm>
            <a:off x="7497380" y="1715048"/>
            <a:ext cx="1217400" cy="65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37"/>
          <p:cNvCxnSpPr/>
          <p:nvPr/>
        </p:nvCxnSpPr>
        <p:spPr>
          <a:xfrm>
            <a:off x="6767125" y="1839525"/>
            <a:ext cx="621600" cy="1500"/>
          </a:xfrm>
          <a:prstGeom prst="straightConnector1">
            <a:avLst/>
          </a:prstGeom>
          <a:noFill/>
          <a:ln w="19050" cap="flat" cmpd="sng">
            <a:solidFill>
              <a:schemeClr val="dk2"/>
            </a:solidFill>
            <a:prstDash val="solid"/>
            <a:round/>
            <a:headEnd type="none" w="med" len="med"/>
            <a:tailEnd type="triangle" w="med" len="med"/>
          </a:ln>
        </p:spPr>
      </p:cxnSp>
      <p:cxnSp>
        <p:nvCxnSpPr>
          <p:cNvPr id="309" name="Google Shape;309;p37"/>
          <p:cNvCxnSpPr/>
          <p:nvPr/>
        </p:nvCxnSpPr>
        <p:spPr>
          <a:xfrm flipH="1">
            <a:off x="6825688" y="2035250"/>
            <a:ext cx="576600" cy="8100"/>
          </a:xfrm>
          <a:prstGeom prst="straightConnector1">
            <a:avLst/>
          </a:prstGeom>
          <a:noFill/>
          <a:ln w="19050" cap="flat" cmpd="sng">
            <a:solidFill>
              <a:schemeClr val="dk2"/>
            </a:solidFill>
            <a:prstDash val="solid"/>
            <a:round/>
            <a:headEnd type="none" w="med" len="med"/>
            <a:tailEnd type="triangle" w="med" len="med"/>
          </a:ln>
        </p:spPr>
      </p:cxnSp>
      <p:pic>
        <p:nvPicPr>
          <p:cNvPr id="310" name="Google Shape;310;p37"/>
          <p:cNvPicPr preferRelativeResize="0"/>
          <p:nvPr/>
        </p:nvPicPr>
        <p:blipFill rotWithShape="1">
          <a:blip r:embed="rId4">
            <a:alphaModFix/>
          </a:blip>
          <a:srcRect t="29483" r="83198" b="49597"/>
          <a:stretch/>
        </p:blipFill>
        <p:spPr>
          <a:xfrm>
            <a:off x="7484610" y="2793013"/>
            <a:ext cx="1279414" cy="776288"/>
          </a:xfrm>
          <a:prstGeom prst="rect">
            <a:avLst/>
          </a:prstGeom>
          <a:noFill/>
          <a:ln>
            <a:noFill/>
          </a:ln>
        </p:spPr>
      </p:pic>
      <p:pic>
        <p:nvPicPr>
          <p:cNvPr id="311" name="Google Shape;311;p37"/>
          <p:cNvPicPr preferRelativeResize="0"/>
          <p:nvPr/>
        </p:nvPicPr>
        <p:blipFill rotWithShape="1">
          <a:blip r:embed="rId4">
            <a:alphaModFix/>
          </a:blip>
          <a:srcRect l="27044" t="43618" r="54966" b="38332"/>
          <a:stretch/>
        </p:blipFill>
        <p:spPr>
          <a:xfrm>
            <a:off x="5377639" y="2818455"/>
            <a:ext cx="1217582" cy="687262"/>
          </a:xfrm>
          <a:prstGeom prst="rect">
            <a:avLst/>
          </a:prstGeom>
          <a:noFill/>
          <a:ln>
            <a:noFill/>
          </a:ln>
        </p:spPr>
      </p:pic>
      <p:sp>
        <p:nvSpPr>
          <p:cNvPr id="312" name="Google Shape;312;p37"/>
          <p:cNvSpPr/>
          <p:nvPr/>
        </p:nvSpPr>
        <p:spPr>
          <a:xfrm>
            <a:off x="5330250" y="2798550"/>
            <a:ext cx="1279200" cy="687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7497419" y="2782263"/>
            <a:ext cx="1217700" cy="727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 name="Google Shape;314;p37"/>
          <p:cNvCxnSpPr/>
          <p:nvPr/>
        </p:nvCxnSpPr>
        <p:spPr>
          <a:xfrm>
            <a:off x="6746730" y="3024969"/>
            <a:ext cx="600600" cy="1500"/>
          </a:xfrm>
          <a:prstGeom prst="straightConnector1">
            <a:avLst/>
          </a:prstGeom>
          <a:noFill/>
          <a:ln w="19050" cap="flat" cmpd="sng">
            <a:solidFill>
              <a:schemeClr val="dk2"/>
            </a:solidFill>
            <a:prstDash val="solid"/>
            <a:round/>
            <a:headEnd type="none" w="med" len="med"/>
            <a:tailEnd type="triangle" w="med" len="med"/>
          </a:ln>
        </p:spPr>
      </p:cxnSp>
      <p:cxnSp>
        <p:nvCxnSpPr>
          <p:cNvPr id="315" name="Google Shape;315;p37"/>
          <p:cNvCxnSpPr/>
          <p:nvPr/>
        </p:nvCxnSpPr>
        <p:spPr>
          <a:xfrm flipH="1">
            <a:off x="6766065" y="3203553"/>
            <a:ext cx="594300" cy="21600"/>
          </a:xfrm>
          <a:prstGeom prst="straightConnector1">
            <a:avLst/>
          </a:prstGeom>
          <a:noFill/>
          <a:ln w="19050" cap="flat" cmpd="sng">
            <a:solidFill>
              <a:schemeClr val="dk2"/>
            </a:solidFill>
            <a:prstDash val="solid"/>
            <a:round/>
            <a:headEnd type="none" w="med" len="med"/>
            <a:tailEnd type="triangle" w="med" len="med"/>
          </a:ln>
        </p:spPr>
      </p:cxnSp>
      <p:pic>
        <p:nvPicPr>
          <p:cNvPr id="316" name="Google Shape;316;p37"/>
          <p:cNvPicPr preferRelativeResize="0"/>
          <p:nvPr/>
        </p:nvPicPr>
        <p:blipFill rotWithShape="1">
          <a:blip r:embed="rId4">
            <a:alphaModFix/>
          </a:blip>
          <a:srcRect l="27241" t="42352" r="56790" b="37834"/>
          <a:stretch/>
        </p:blipFill>
        <p:spPr>
          <a:xfrm>
            <a:off x="5330250" y="3939967"/>
            <a:ext cx="1266812" cy="744934"/>
          </a:xfrm>
          <a:prstGeom prst="rect">
            <a:avLst/>
          </a:prstGeom>
          <a:noFill/>
          <a:ln>
            <a:noFill/>
          </a:ln>
        </p:spPr>
      </p:pic>
      <p:pic>
        <p:nvPicPr>
          <p:cNvPr id="317" name="Google Shape;317;p37"/>
          <p:cNvPicPr preferRelativeResize="0"/>
          <p:nvPr/>
        </p:nvPicPr>
        <p:blipFill rotWithShape="1">
          <a:blip r:embed="rId4">
            <a:alphaModFix/>
          </a:blip>
          <a:srcRect l="27241" t="14690" r="56790" b="64501"/>
          <a:stretch/>
        </p:blipFill>
        <p:spPr>
          <a:xfrm>
            <a:off x="7509094" y="3908600"/>
            <a:ext cx="1205679" cy="744557"/>
          </a:xfrm>
          <a:prstGeom prst="rect">
            <a:avLst/>
          </a:prstGeom>
          <a:noFill/>
          <a:ln>
            <a:noFill/>
          </a:ln>
        </p:spPr>
      </p:pic>
      <p:sp>
        <p:nvSpPr>
          <p:cNvPr id="318" name="Google Shape;318;p37"/>
          <p:cNvSpPr/>
          <p:nvPr/>
        </p:nvSpPr>
        <p:spPr>
          <a:xfrm>
            <a:off x="5330370" y="3917869"/>
            <a:ext cx="1266900" cy="747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7509094" y="3921186"/>
            <a:ext cx="1205700" cy="744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0" name="Google Shape;320;p37"/>
          <p:cNvCxnSpPr/>
          <p:nvPr/>
        </p:nvCxnSpPr>
        <p:spPr>
          <a:xfrm>
            <a:off x="6749314" y="4149088"/>
            <a:ext cx="594600" cy="1200"/>
          </a:xfrm>
          <a:prstGeom prst="straightConnector1">
            <a:avLst/>
          </a:prstGeom>
          <a:noFill/>
          <a:ln w="19050" cap="flat" cmpd="sng">
            <a:solidFill>
              <a:schemeClr val="dk2"/>
            </a:solidFill>
            <a:prstDash val="solid"/>
            <a:round/>
            <a:headEnd type="none" w="med" len="med"/>
            <a:tailEnd type="triangle" w="med" len="med"/>
          </a:ln>
        </p:spPr>
      </p:cxnSp>
      <p:cxnSp>
        <p:nvCxnSpPr>
          <p:cNvPr id="321" name="Google Shape;321;p37"/>
          <p:cNvCxnSpPr/>
          <p:nvPr/>
        </p:nvCxnSpPr>
        <p:spPr>
          <a:xfrm flipH="1">
            <a:off x="6768649" y="4321054"/>
            <a:ext cx="588300" cy="207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build="p"/>
      <p:bldP spid="303" grpId="0" build="p"/>
      <p:bldP spid="304" grpId="0" build="p"/>
      <p:bldP spid="307" grpId="0" animBg="1"/>
      <p:bldP spid="312" grpId="0" animBg="1"/>
      <p:bldP spid="313" grpId="0" animBg="1"/>
      <p:bldP spid="318" grpId="0" animBg="1"/>
      <p:bldP spid="3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subTitle" idx="1"/>
          </p:nvPr>
        </p:nvSpPr>
        <p:spPr>
          <a:xfrm>
            <a:off x="6368675" y="1394975"/>
            <a:ext cx="2318400" cy="1216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accent1"/>
                </a:solidFill>
              </a:rPr>
              <a:t>Data Structures and the database</a:t>
            </a:r>
            <a:endParaRPr dirty="0">
              <a:solidFill>
                <a:schemeClr val="accent1"/>
              </a:solidFill>
            </a:endParaRPr>
          </a:p>
        </p:txBody>
      </p:sp>
      <p:sp>
        <p:nvSpPr>
          <p:cNvPr id="327" name="Google Shape;327;p38"/>
          <p:cNvSpPr txBox="1">
            <a:spLocks noGrp="1"/>
          </p:cNvSpPr>
          <p:nvPr>
            <p:ph type="subTitle" idx="2"/>
          </p:nvPr>
        </p:nvSpPr>
        <p:spPr>
          <a:xfrm>
            <a:off x="6368675" y="3321975"/>
            <a:ext cx="2318400" cy="1216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accent4"/>
                </a:solidFill>
              </a:rPr>
              <a:t>Backend: Python and Django framework</a:t>
            </a:r>
            <a:endParaRPr dirty="0">
              <a:solidFill>
                <a:schemeClr val="accent4"/>
              </a:solidFill>
            </a:endParaRPr>
          </a:p>
        </p:txBody>
      </p:sp>
      <p:sp>
        <p:nvSpPr>
          <p:cNvPr id="328" name="Google Shape;328;p38"/>
          <p:cNvSpPr txBox="1">
            <a:spLocks noGrp="1"/>
          </p:cNvSpPr>
          <p:nvPr>
            <p:ph type="subTitle" idx="3"/>
          </p:nvPr>
        </p:nvSpPr>
        <p:spPr>
          <a:xfrm>
            <a:off x="470725" y="1394975"/>
            <a:ext cx="2318400" cy="1216200"/>
          </a:xfrm>
          <a:prstGeom prst="rect">
            <a:avLst/>
          </a:prstGeom>
          <a:ln>
            <a:noFill/>
          </a:ln>
        </p:spPr>
        <p:txBody>
          <a:bodyPr spcFirstLastPara="1" wrap="square" lIns="91425" tIns="91425" rIns="91425" bIns="91425" anchor="t" anchorCtr="0">
            <a:normAutofit/>
          </a:bodyPr>
          <a:lstStyle/>
          <a:p>
            <a:pPr marL="0" lvl="0" indent="0" algn="r" rtl="0">
              <a:spcBef>
                <a:spcPts val="0"/>
              </a:spcBef>
              <a:spcAft>
                <a:spcPts val="1200"/>
              </a:spcAft>
              <a:buNone/>
            </a:pPr>
            <a:r>
              <a:rPr lang="en" dirty="0">
                <a:solidFill>
                  <a:schemeClr val="accent5"/>
                </a:solidFill>
              </a:rPr>
              <a:t>Demonstration of the App</a:t>
            </a:r>
            <a:endParaRPr dirty="0">
              <a:solidFill>
                <a:schemeClr val="accent5"/>
              </a:solidFill>
            </a:endParaRPr>
          </a:p>
        </p:txBody>
      </p:sp>
      <p:sp>
        <p:nvSpPr>
          <p:cNvPr id="329" name="Google Shape;329;p38"/>
          <p:cNvSpPr txBox="1">
            <a:spLocks noGrp="1"/>
          </p:cNvSpPr>
          <p:nvPr>
            <p:ph type="subTitle" idx="4"/>
          </p:nvPr>
        </p:nvSpPr>
        <p:spPr>
          <a:xfrm>
            <a:off x="470725" y="3321975"/>
            <a:ext cx="2318400" cy="1216200"/>
          </a:xfrm>
          <a:prstGeom prst="rect">
            <a:avLst/>
          </a:prstGeom>
          <a:ln>
            <a:noFill/>
          </a:ln>
        </p:spPr>
        <p:txBody>
          <a:bodyPr spcFirstLastPara="1" wrap="square" lIns="91425" tIns="91425" rIns="91425" bIns="91425" anchor="t" anchorCtr="0">
            <a:normAutofit/>
          </a:bodyPr>
          <a:lstStyle/>
          <a:p>
            <a:pPr marL="0" lvl="0" indent="0" algn="r" rtl="0">
              <a:spcBef>
                <a:spcPts val="0"/>
              </a:spcBef>
              <a:spcAft>
                <a:spcPts val="1200"/>
              </a:spcAft>
              <a:buNone/>
            </a:pPr>
            <a:r>
              <a:rPr lang="en" dirty="0">
                <a:solidFill>
                  <a:srgbClr val="437DB2"/>
                </a:solidFill>
              </a:rPr>
              <a:t>Front-end: React and React-Force-Graph 2D and 3D</a:t>
            </a:r>
            <a:endParaRPr dirty="0">
              <a:solidFill>
                <a:srgbClr val="437DB2"/>
              </a:solidFill>
            </a:endParaRPr>
          </a:p>
        </p:txBody>
      </p:sp>
      <p:sp>
        <p:nvSpPr>
          <p:cNvPr id="330" name="Google Shape;330;p38"/>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Technology and the App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title"/>
          </p:nvPr>
        </p:nvSpPr>
        <p:spPr>
          <a:xfrm>
            <a:off x="1254275" y="326050"/>
            <a:ext cx="6485100"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Structures and the Database</a:t>
            </a:r>
            <a:endParaRPr/>
          </a:p>
        </p:txBody>
      </p:sp>
      <p:pic>
        <p:nvPicPr>
          <p:cNvPr id="336" name="Google Shape;336;p39"/>
          <p:cNvPicPr preferRelativeResize="0"/>
          <p:nvPr/>
        </p:nvPicPr>
        <p:blipFill>
          <a:blip r:embed="rId3">
            <a:alphaModFix/>
          </a:blip>
          <a:stretch>
            <a:fillRect/>
          </a:stretch>
        </p:blipFill>
        <p:spPr>
          <a:xfrm>
            <a:off x="993400" y="883578"/>
            <a:ext cx="6999893" cy="4259922"/>
          </a:xfrm>
          <a:prstGeom prst="rect">
            <a:avLst/>
          </a:prstGeom>
          <a:noFill/>
          <a:ln>
            <a:noFill/>
          </a:ln>
        </p:spPr>
      </p:pic>
      <p:sp>
        <p:nvSpPr>
          <p:cNvPr id="2" name="Rounded Rectangle 1">
            <a:extLst>
              <a:ext uri="{FF2B5EF4-FFF2-40B4-BE49-F238E27FC236}">
                <a16:creationId xmlns:a16="http://schemas.microsoft.com/office/drawing/2014/main" id="{BE5A7DFB-6DC0-B2CF-C26A-9AFAC070E2D2}"/>
              </a:ext>
            </a:extLst>
          </p:cNvPr>
          <p:cNvSpPr/>
          <p:nvPr/>
        </p:nvSpPr>
        <p:spPr>
          <a:xfrm>
            <a:off x="1286335" y="2432100"/>
            <a:ext cx="1184223" cy="757003"/>
          </a:xfrm>
          <a:prstGeom prst="roundRect">
            <a:avLst/>
          </a:prstGeom>
          <a:solidFill>
            <a:schemeClr val="accent1">
              <a:alpha val="26547"/>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ounded Rectangle 2">
            <a:extLst>
              <a:ext uri="{FF2B5EF4-FFF2-40B4-BE49-F238E27FC236}">
                <a16:creationId xmlns:a16="http://schemas.microsoft.com/office/drawing/2014/main" id="{BDDAC670-BFB9-0B53-156F-9FD377E3FCD7}"/>
              </a:ext>
            </a:extLst>
          </p:cNvPr>
          <p:cNvSpPr/>
          <p:nvPr/>
        </p:nvSpPr>
        <p:spPr>
          <a:xfrm>
            <a:off x="3021496" y="1272209"/>
            <a:ext cx="1344892" cy="1489728"/>
          </a:xfrm>
          <a:prstGeom prst="roundRect">
            <a:avLst/>
          </a:prstGeom>
          <a:solidFill>
            <a:schemeClr val="accent4">
              <a:alpha val="23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4E34074C-05C5-E6F9-12E9-1FCD86384B85}"/>
              </a:ext>
            </a:extLst>
          </p:cNvPr>
          <p:cNvSpPr/>
          <p:nvPr/>
        </p:nvSpPr>
        <p:spPr>
          <a:xfrm>
            <a:off x="4917571" y="1182757"/>
            <a:ext cx="1262269" cy="1162878"/>
          </a:xfrm>
          <a:prstGeom prst="roundRect">
            <a:avLst/>
          </a:prstGeom>
          <a:solidFill>
            <a:schemeClr val="accent6">
              <a:alpha val="2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68207B1-B6F6-E99B-A990-6B43BCD2D77A}"/>
              </a:ext>
            </a:extLst>
          </p:cNvPr>
          <p:cNvSpPr/>
          <p:nvPr/>
        </p:nvSpPr>
        <p:spPr>
          <a:xfrm>
            <a:off x="4844712" y="2432100"/>
            <a:ext cx="1476913" cy="1162878"/>
          </a:xfrm>
          <a:prstGeom prst="roundRect">
            <a:avLst/>
          </a:prstGeom>
          <a:solidFill>
            <a:schemeClr val="accent6">
              <a:alpha val="2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9C53BB9-73DD-9D59-7EE6-94FDA1BF832E}"/>
              </a:ext>
            </a:extLst>
          </p:cNvPr>
          <p:cNvSpPr/>
          <p:nvPr/>
        </p:nvSpPr>
        <p:spPr>
          <a:xfrm>
            <a:off x="4844712" y="3635237"/>
            <a:ext cx="1162878" cy="1162878"/>
          </a:xfrm>
          <a:prstGeom prst="roundRect">
            <a:avLst/>
          </a:prstGeom>
          <a:solidFill>
            <a:schemeClr val="accent6">
              <a:alpha val="2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0"/>
          <p:cNvSpPr txBox="1">
            <a:spLocks noGrp="1"/>
          </p:cNvSpPr>
          <p:nvPr>
            <p:ph type="title"/>
          </p:nvPr>
        </p:nvSpPr>
        <p:spPr>
          <a:xfrm>
            <a:off x="1329125" y="322025"/>
            <a:ext cx="6485100"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Backend: Python and Django Framework</a:t>
            </a:r>
            <a:endParaRPr/>
          </a:p>
        </p:txBody>
      </p:sp>
      <p:pic>
        <p:nvPicPr>
          <p:cNvPr id="2" name="Online Media 1" descr="BackEnd">
            <a:hlinkClick r:id="" action="ppaction://media"/>
            <a:extLst>
              <a:ext uri="{FF2B5EF4-FFF2-40B4-BE49-F238E27FC236}">
                <a16:creationId xmlns:a16="http://schemas.microsoft.com/office/drawing/2014/main" id="{E6889B8F-4CC6-128F-B735-A086D3168F55}"/>
              </a:ext>
            </a:extLst>
          </p:cNvPr>
          <p:cNvPicPr>
            <a:picLocks noRot="1" noChangeAspect="1"/>
          </p:cNvPicPr>
          <p:nvPr>
            <a:videoFile r:link="rId1"/>
          </p:nvPr>
        </p:nvPicPr>
        <p:blipFill>
          <a:blip r:embed="rId4"/>
          <a:stretch>
            <a:fillRect/>
          </a:stretch>
        </p:blipFill>
        <p:spPr>
          <a:xfrm>
            <a:off x="1797664" y="1048925"/>
            <a:ext cx="5389716" cy="4042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1264025" y="148193"/>
            <a:ext cx="7263526"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Front-end: React and React-Force-Graph 2D and 3D </a:t>
            </a:r>
            <a:endParaRPr dirty="0"/>
          </a:p>
        </p:txBody>
      </p:sp>
      <p:pic>
        <p:nvPicPr>
          <p:cNvPr id="2" name="Online Media 1" descr="Frontend">
            <a:hlinkClick r:id="" action="ppaction://media"/>
            <a:extLst>
              <a:ext uri="{FF2B5EF4-FFF2-40B4-BE49-F238E27FC236}">
                <a16:creationId xmlns:a16="http://schemas.microsoft.com/office/drawing/2014/main" id="{C03E3910-1465-F6E9-C3F8-C11E531ACB8A}"/>
              </a:ext>
            </a:extLst>
          </p:cNvPr>
          <p:cNvPicPr>
            <a:picLocks noRot="1" noChangeAspect="1"/>
          </p:cNvPicPr>
          <p:nvPr>
            <a:videoFile r:link="rId1"/>
          </p:nvPr>
        </p:nvPicPr>
        <p:blipFill>
          <a:blip r:embed="rId4"/>
          <a:stretch>
            <a:fillRect/>
          </a:stretch>
        </p:blipFill>
        <p:spPr>
          <a:xfrm>
            <a:off x="1825441" y="843516"/>
            <a:ext cx="5644412" cy="4233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1329450" y="219285"/>
            <a:ext cx="6485100"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Demonstration of the App - MakamNetzV1.0</a:t>
            </a:r>
            <a:endParaRPr dirty="0"/>
          </a:p>
        </p:txBody>
      </p:sp>
      <p:pic>
        <p:nvPicPr>
          <p:cNvPr id="2" name="Online Media 1" descr="AppDemo">
            <a:hlinkClick r:id="" action="ppaction://media"/>
            <a:extLst>
              <a:ext uri="{FF2B5EF4-FFF2-40B4-BE49-F238E27FC236}">
                <a16:creationId xmlns:a16="http://schemas.microsoft.com/office/drawing/2014/main" id="{141C8662-CBC7-0480-2D46-2BBC8425F51E}"/>
              </a:ext>
            </a:extLst>
          </p:cNvPr>
          <p:cNvPicPr>
            <a:picLocks noRot="1" noChangeAspect="1"/>
          </p:cNvPicPr>
          <p:nvPr>
            <a:videoFile r:link="rId1"/>
          </p:nvPr>
        </p:nvPicPr>
        <p:blipFill>
          <a:blip r:embed="rId4"/>
          <a:stretch>
            <a:fillRect/>
          </a:stretch>
        </p:blipFill>
        <p:spPr>
          <a:xfrm>
            <a:off x="1741487" y="897731"/>
            <a:ext cx="5661025" cy="42457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186C-8A40-83B6-65F0-FBAAD615228C}"/>
              </a:ext>
            </a:extLst>
          </p:cNvPr>
          <p:cNvSpPr>
            <a:spLocks noGrp="1"/>
          </p:cNvSpPr>
          <p:nvPr>
            <p:ph type="title"/>
          </p:nvPr>
        </p:nvSpPr>
        <p:spPr>
          <a:xfrm>
            <a:off x="1329450" y="277684"/>
            <a:ext cx="6485100" cy="726900"/>
          </a:xfrm>
        </p:spPr>
        <p:txBody>
          <a:bodyPr/>
          <a:lstStyle/>
          <a:p>
            <a:r>
              <a:rPr lang="en-US" dirty="0"/>
              <a:t>Bibliography</a:t>
            </a:r>
          </a:p>
        </p:txBody>
      </p:sp>
      <p:sp>
        <p:nvSpPr>
          <p:cNvPr id="3" name="Subtitle 2">
            <a:extLst>
              <a:ext uri="{FF2B5EF4-FFF2-40B4-BE49-F238E27FC236}">
                <a16:creationId xmlns:a16="http://schemas.microsoft.com/office/drawing/2014/main" id="{8F424E71-FA8E-D9B7-EEE6-3D061E0B97B6}"/>
              </a:ext>
            </a:extLst>
          </p:cNvPr>
          <p:cNvSpPr>
            <a:spLocks noGrp="1"/>
          </p:cNvSpPr>
          <p:nvPr>
            <p:ph type="subTitle" idx="1"/>
          </p:nvPr>
        </p:nvSpPr>
        <p:spPr>
          <a:xfrm>
            <a:off x="314325" y="1004584"/>
            <a:ext cx="8229600" cy="4138916"/>
          </a:xfrm>
        </p:spPr>
        <p:txBody>
          <a:bodyPr>
            <a:normAutofit fontScale="62500" lnSpcReduction="20000"/>
          </a:bodyPr>
          <a:lstStyle/>
          <a:p>
            <a:pPr>
              <a:lnSpc>
                <a:spcPct val="120000"/>
              </a:lnSpc>
              <a:spcBef>
                <a:spcPts val="0"/>
              </a:spcBef>
              <a:spcAft>
                <a:spcPts val="600"/>
              </a:spcAft>
              <a:buFont typeface="Arial" panose="020B0604020202020204" pitchFamily="34" charset="0"/>
              <a:buChar char="•"/>
            </a:pPr>
            <a:r>
              <a:rPr lang="tr-TR" sz="1400" dirty="0">
                <a:effectLst/>
                <a:latin typeface="Cambria" panose="02040503050406030204" pitchFamily="18" charset="0"/>
                <a:ea typeface="Times New Roman" panose="02020603050405020304" pitchFamily="18" charset="0"/>
              </a:rPr>
              <a:t>Aydemir, M. 2022. Türk Müziği Çeşni Rehberi. </a:t>
            </a:r>
            <a:r>
              <a:rPr lang="tr-TR" sz="1400" dirty="0" err="1">
                <a:effectLst/>
                <a:latin typeface="Cambria" panose="02040503050406030204" pitchFamily="18" charset="0"/>
                <a:ea typeface="Times New Roman" panose="02020603050405020304" pitchFamily="18" charset="0"/>
              </a:rPr>
              <a:t>Pan</a:t>
            </a:r>
            <a:r>
              <a:rPr lang="tr-TR" sz="1400" dirty="0">
                <a:effectLst/>
                <a:latin typeface="Cambria" panose="02040503050406030204" pitchFamily="18" charset="0"/>
                <a:ea typeface="Times New Roman" panose="02020603050405020304" pitchFamily="18" charset="0"/>
              </a:rPr>
              <a:t> Yayıncılık, İstanbul. </a:t>
            </a:r>
          </a:p>
          <a:p>
            <a:pPr>
              <a:lnSpc>
                <a:spcPct val="120000"/>
              </a:lnSpc>
              <a:spcBef>
                <a:spcPts val="0"/>
              </a:spcBef>
              <a:spcAft>
                <a:spcPts val="600"/>
              </a:spcAft>
              <a:buFont typeface="Arial" panose="020B0604020202020204" pitchFamily="34" charset="0"/>
              <a:buChar char="•"/>
            </a:pPr>
            <a:r>
              <a:rPr lang="tr-TR" sz="1400" dirty="0" err="1">
                <a:effectLst/>
                <a:latin typeface="Cambria" panose="02040503050406030204" pitchFamily="18" charset="0"/>
                <a:ea typeface="Times New Roman" panose="02020603050405020304" pitchFamily="18" charset="0"/>
              </a:rPr>
              <a:t>Bayraktarkatal</a:t>
            </a:r>
            <a:r>
              <a:rPr lang="tr-TR" sz="1400" dirty="0">
                <a:effectLst/>
                <a:latin typeface="Cambria" panose="02040503050406030204" pitchFamily="18" charset="0"/>
                <a:ea typeface="Times New Roman" panose="02020603050405020304" pitchFamily="18" charset="0"/>
              </a:rPr>
              <a:t>, E., ve Güray, C. 2021. “Makamın Yapıtaşı.” Anadolu ve Komşu Coğrafyalarda Makam Müziği Atlası (eş editörler Güray C., Tokaç M. S.), s. 943-981, AKM Yayınları, Ankara.</a:t>
            </a:r>
            <a:endParaRPr lang="en-TR"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tr-TR" sz="1400" dirty="0">
                <a:effectLst/>
                <a:latin typeface="Cambria" panose="02040503050406030204" pitchFamily="18" charset="0"/>
                <a:ea typeface="Times New Roman" panose="02020603050405020304" pitchFamily="18" charset="0"/>
              </a:rPr>
              <a:t>Baysal, O.</a:t>
            </a:r>
            <a:r>
              <a:rPr lang="tr-TR" sz="1400" b="1" dirty="0">
                <a:effectLst/>
                <a:latin typeface="Cambria" panose="02040503050406030204" pitchFamily="18" charset="0"/>
                <a:ea typeface="Times New Roman" panose="02020603050405020304" pitchFamily="18" charset="0"/>
              </a:rPr>
              <a:t> </a:t>
            </a:r>
            <a:r>
              <a:rPr lang="tr-TR" sz="1400" dirty="0">
                <a:effectLst/>
                <a:latin typeface="Cambria" panose="02040503050406030204" pitchFamily="18" charset="0"/>
                <a:ea typeface="Times New Roman" panose="02020603050405020304" pitchFamily="18" charset="0"/>
              </a:rPr>
              <a:t>2018. “Zaman Makam Analiz Modeli”</a:t>
            </a:r>
            <a:r>
              <a:rPr lang="tr-TR" sz="1400" i="1" dirty="0">
                <a:effectLst/>
                <a:latin typeface="Cambria" panose="02040503050406030204" pitchFamily="18" charset="0"/>
                <a:ea typeface="Times New Roman" panose="02020603050405020304" pitchFamily="18" charset="0"/>
              </a:rPr>
              <a:t>.</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Ç.Adar</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Ed</a:t>
            </a:r>
            <a:r>
              <a:rPr lang="tr-TR" sz="1400" dirty="0">
                <a:effectLst/>
                <a:latin typeface="Cambria" panose="02040503050406030204" pitchFamily="18" charset="0"/>
                <a:ea typeface="Times New Roman" panose="02020603050405020304" pitchFamily="18" charset="0"/>
              </a:rPr>
              <a:t>). 9. Uluslararası Hisarlı Ahmet Sempozyumu</a:t>
            </a:r>
            <a:r>
              <a:rPr lang="tr-TR" sz="1400" i="1" dirty="0">
                <a:effectLst/>
                <a:latin typeface="Cambria" panose="02040503050406030204" pitchFamily="18" charset="0"/>
                <a:ea typeface="Times New Roman" panose="02020603050405020304" pitchFamily="18" charset="0"/>
              </a:rPr>
              <a:t>: </a:t>
            </a:r>
            <a:r>
              <a:rPr lang="tr-TR" sz="1400" dirty="0">
                <a:effectLst/>
                <a:latin typeface="Cambria" panose="02040503050406030204" pitchFamily="18" charset="0"/>
                <a:ea typeface="Times New Roman" panose="02020603050405020304" pitchFamily="18" charset="0"/>
              </a:rPr>
              <a:t>11-12-13 Mayıs 2018- Müzik Teorileri Tam Metin Kitabı, (s.298-313) Afyonkarahisar: Matbaa-i </a:t>
            </a:r>
            <a:r>
              <a:rPr lang="tr-TR" sz="1400" dirty="0" err="1">
                <a:effectLst/>
                <a:latin typeface="Cambria" panose="02040503050406030204" pitchFamily="18" charset="0"/>
                <a:ea typeface="Times New Roman" panose="02020603050405020304" pitchFamily="18" charset="0"/>
              </a:rPr>
              <a:t>Beka.Kütahya</a:t>
            </a:r>
            <a:r>
              <a:rPr lang="tr-TR" sz="1400" dirty="0">
                <a:effectLst/>
                <a:latin typeface="Cambria" panose="02040503050406030204" pitchFamily="18" charset="0"/>
                <a:ea typeface="Times New Roman" panose="02020603050405020304" pitchFamily="18" charset="0"/>
              </a:rPr>
              <a:t>. </a:t>
            </a:r>
            <a:endParaRPr lang="en-TR"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tr-TR" sz="1400" dirty="0" err="1">
                <a:effectLst/>
                <a:latin typeface="Cambria" panose="02040503050406030204" pitchFamily="18" charset="0"/>
                <a:ea typeface="Times New Roman" panose="02020603050405020304" pitchFamily="18" charset="0"/>
              </a:rPr>
              <a:t>Cohn</a:t>
            </a:r>
            <a:r>
              <a:rPr lang="tr-TR" sz="1400" dirty="0">
                <a:effectLst/>
                <a:latin typeface="Cambria" panose="02040503050406030204" pitchFamily="18" charset="0"/>
                <a:ea typeface="Times New Roman" panose="02020603050405020304" pitchFamily="18" charset="0"/>
              </a:rPr>
              <a:t>, R. 1998. </a:t>
            </a:r>
            <a:r>
              <a:rPr lang="tr-TR" sz="1400" dirty="0" err="1">
                <a:effectLst/>
                <a:latin typeface="Cambria" panose="02040503050406030204" pitchFamily="18" charset="0"/>
                <a:ea typeface="Times New Roman" panose="02020603050405020304" pitchFamily="18" charset="0"/>
              </a:rPr>
              <a:t>Introduction</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to</a:t>
            </a:r>
            <a:r>
              <a:rPr lang="tr-TR" sz="1400" dirty="0">
                <a:effectLst/>
                <a:latin typeface="Cambria" panose="02040503050406030204" pitchFamily="18" charset="0"/>
                <a:ea typeface="Times New Roman" panose="02020603050405020304" pitchFamily="18" charset="0"/>
              </a:rPr>
              <a:t> Neo-</a:t>
            </a:r>
            <a:r>
              <a:rPr lang="tr-TR" sz="1400" dirty="0" err="1">
                <a:effectLst/>
                <a:latin typeface="Cambria" panose="02040503050406030204" pitchFamily="18" charset="0"/>
                <a:ea typeface="Times New Roman" panose="02020603050405020304" pitchFamily="18" charset="0"/>
              </a:rPr>
              <a:t>Riemannian</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Theory</a:t>
            </a:r>
            <a:r>
              <a:rPr lang="tr-TR" sz="1400" dirty="0">
                <a:effectLst/>
                <a:latin typeface="Cambria" panose="02040503050406030204" pitchFamily="18" charset="0"/>
                <a:ea typeface="Times New Roman" panose="02020603050405020304" pitchFamily="18" charset="0"/>
              </a:rPr>
              <a:t>: A </a:t>
            </a:r>
            <a:r>
              <a:rPr lang="tr-TR" sz="1400" dirty="0" err="1">
                <a:effectLst/>
                <a:latin typeface="Cambria" panose="02040503050406030204" pitchFamily="18" charset="0"/>
                <a:ea typeface="Times New Roman" panose="02020603050405020304" pitchFamily="18" charset="0"/>
              </a:rPr>
              <a:t>Survey</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and</a:t>
            </a:r>
            <a:r>
              <a:rPr lang="tr-TR" sz="1400" dirty="0">
                <a:effectLst/>
                <a:latin typeface="Cambria" panose="02040503050406030204" pitchFamily="18" charset="0"/>
                <a:ea typeface="Times New Roman" panose="02020603050405020304" pitchFamily="18" charset="0"/>
              </a:rPr>
              <a:t> a </a:t>
            </a:r>
            <a:r>
              <a:rPr lang="tr-TR" sz="1400" dirty="0" err="1">
                <a:effectLst/>
                <a:latin typeface="Cambria" panose="02040503050406030204" pitchFamily="18" charset="0"/>
                <a:ea typeface="Times New Roman" panose="02020603050405020304" pitchFamily="18" charset="0"/>
              </a:rPr>
              <a:t>Historical</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Perspective</a:t>
            </a:r>
            <a:r>
              <a:rPr lang="tr-TR" sz="1400" dirty="0">
                <a:effectLst/>
                <a:latin typeface="Cambria" panose="02040503050406030204" pitchFamily="18" charset="0"/>
                <a:ea typeface="Times New Roman" panose="02020603050405020304" pitchFamily="18" charset="0"/>
              </a:rPr>
              <a:t>. </a:t>
            </a:r>
            <a:r>
              <a:rPr lang="tr-TR" sz="1400" dirty="0" err="1">
                <a:effectLst/>
                <a:latin typeface="Cambria" panose="02040503050406030204" pitchFamily="18" charset="0"/>
                <a:ea typeface="Times New Roman" panose="02020603050405020304" pitchFamily="18" charset="0"/>
              </a:rPr>
              <a:t>Journal</a:t>
            </a:r>
            <a:r>
              <a:rPr lang="tr-TR" sz="1400" dirty="0">
                <a:effectLst/>
                <a:latin typeface="Cambria" panose="02040503050406030204" pitchFamily="18" charset="0"/>
                <a:ea typeface="Times New Roman" panose="02020603050405020304" pitchFamily="18" charset="0"/>
              </a:rPr>
              <a:t> of Music </a:t>
            </a:r>
            <a:r>
              <a:rPr lang="tr-TR" sz="1400" dirty="0" err="1">
                <a:effectLst/>
                <a:latin typeface="Cambria" panose="02040503050406030204" pitchFamily="18" charset="0"/>
                <a:ea typeface="Times New Roman" panose="02020603050405020304" pitchFamily="18" charset="0"/>
              </a:rPr>
              <a:t>Theory</a:t>
            </a:r>
            <a:r>
              <a:rPr lang="tr-TR" sz="1400" dirty="0">
                <a:effectLst/>
                <a:latin typeface="Cambria" panose="02040503050406030204" pitchFamily="18" charset="0"/>
                <a:ea typeface="Times New Roman" panose="02020603050405020304" pitchFamily="18" charset="0"/>
              </a:rPr>
              <a:t>, 42(2), 167–180. </a:t>
            </a:r>
            <a:r>
              <a:rPr lang="tr-TR" sz="1400" u="sng" dirty="0">
                <a:solidFill>
                  <a:srgbClr val="0000FF"/>
                </a:solidFill>
                <a:effectLst/>
                <a:latin typeface="Cambria" panose="02040503050406030204" pitchFamily="18" charset="0"/>
                <a:ea typeface="Times New Roman" panose="02020603050405020304" pitchFamily="18" charset="0"/>
                <a:hlinkClick r:id="rId3"/>
              </a:rPr>
              <a:t>https://doi.org/10.2307/843871</a:t>
            </a:r>
            <a:endParaRPr lang="en-TR"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tr-TR" sz="1400" dirty="0" err="1">
                <a:effectLst/>
                <a:latin typeface="Cambria" panose="02040503050406030204" pitchFamily="18" charset="0"/>
                <a:ea typeface="Times New Roman" panose="02020603050405020304" pitchFamily="18" charset="0"/>
              </a:rPr>
              <a:t>Cohn</a:t>
            </a:r>
            <a:r>
              <a:rPr lang="tr-TR" sz="1400" dirty="0">
                <a:effectLst/>
                <a:latin typeface="Cambria" panose="02040503050406030204" pitchFamily="18" charset="0"/>
                <a:ea typeface="Times New Roman" panose="02020603050405020304" pitchFamily="18" charset="0"/>
              </a:rPr>
              <a:t>, R. 2011. </a:t>
            </a:r>
            <a:r>
              <a:rPr lang="en-US" sz="1400" dirty="0">
                <a:effectLst/>
                <a:latin typeface="Cambria" panose="02040503050406030204" pitchFamily="18" charset="0"/>
                <a:ea typeface="Times New Roman" panose="02020603050405020304" pitchFamily="18" charset="0"/>
              </a:rPr>
              <a:t>“Tonal Pitch Space and the (neo-) Riemannian </a:t>
            </a:r>
            <a:r>
              <a:rPr lang="en-US" sz="1400" dirty="0" err="1">
                <a:effectLst/>
                <a:latin typeface="Cambria" panose="02040503050406030204" pitchFamily="18" charset="0"/>
                <a:ea typeface="Times New Roman" panose="02020603050405020304" pitchFamily="18" charset="0"/>
              </a:rPr>
              <a:t>Tonnetz</a:t>
            </a:r>
            <a:r>
              <a:rPr lang="en-US" sz="1400" dirty="0">
                <a:effectLst/>
                <a:latin typeface="Cambria" panose="02040503050406030204" pitchFamily="18" charset="0"/>
                <a:ea typeface="Times New Roman" panose="02020603050405020304" pitchFamily="18" charset="0"/>
              </a:rPr>
              <a:t>,” in Oxford Handbook of Neo-Riemannian Music Theories, Edward </a:t>
            </a:r>
            <a:r>
              <a:rPr lang="en-US" sz="1400" dirty="0" err="1">
                <a:effectLst/>
                <a:latin typeface="Cambria" panose="02040503050406030204" pitchFamily="18" charset="0"/>
                <a:ea typeface="Times New Roman" panose="02020603050405020304" pitchFamily="18" charset="0"/>
              </a:rPr>
              <a:t>Gollin</a:t>
            </a:r>
            <a:r>
              <a:rPr lang="en-US" sz="1400" dirty="0">
                <a:effectLst/>
                <a:latin typeface="Cambria" panose="02040503050406030204" pitchFamily="18" charset="0"/>
                <a:ea typeface="Times New Roman" panose="02020603050405020304" pitchFamily="18" charset="0"/>
              </a:rPr>
              <a:t> and Alexander </a:t>
            </a:r>
            <a:r>
              <a:rPr lang="en-US" sz="1400" dirty="0" err="1">
                <a:effectLst/>
                <a:latin typeface="Cambria" panose="02040503050406030204" pitchFamily="18" charset="0"/>
                <a:ea typeface="Times New Roman" panose="02020603050405020304" pitchFamily="18" charset="0"/>
              </a:rPr>
              <a:t>Rehding</a:t>
            </a:r>
            <a:r>
              <a:rPr lang="en-US" sz="1400" dirty="0">
                <a:effectLst/>
                <a:latin typeface="Cambria" panose="02040503050406030204" pitchFamily="18" charset="0"/>
                <a:ea typeface="Times New Roman" panose="02020603050405020304" pitchFamily="18" charset="0"/>
              </a:rPr>
              <a:t>, ed., forthcoming Oxford University Press</a:t>
            </a:r>
          </a:p>
          <a:p>
            <a:pPr>
              <a:lnSpc>
                <a:spcPct val="120000"/>
              </a:lnSpc>
              <a:spcBef>
                <a:spcPts val="0"/>
              </a:spcBef>
              <a:spcAft>
                <a:spcPts val="600"/>
              </a:spcAft>
              <a:buFont typeface="Arial" panose="020B0604020202020204" pitchFamily="34" charset="0"/>
              <a:buChar char="•"/>
            </a:pPr>
            <a:r>
              <a:rPr lang="tr-TR" sz="1400" dirty="0" err="1">
                <a:effectLst/>
                <a:latin typeface="Cambria" panose="02040503050406030204" pitchFamily="18" charset="0"/>
                <a:ea typeface="Times New Roman" panose="02020603050405020304" pitchFamily="18" charset="0"/>
              </a:rPr>
              <a:t>Kemânî</a:t>
            </a:r>
            <a:r>
              <a:rPr lang="tr-TR" sz="1400" dirty="0">
                <a:effectLst/>
                <a:latin typeface="Cambria" panose="02040503050406030204" pitchFamily="18" charset="0"/>
                <a:ea typeface="Times New Roman" panose="02020603050405020304" pitchFamily="18" charset="0"/>
              </a:rPr>
              <a:t> Hızır Ağa. 1761. “</a:t>
            </a:r>
            <a:r>
              <a:rPr lang="tr-TR" sz="1400" dirty="0" err="1">
                <a:effectLst/>
                <a:latin typeface="Cambria" panose="02040503050406030204" pitchFamily="18" charset="0"/>
                <a:ea typeface="Times New Roman" panose="02020603050405020304" pitchFamily="18" charset="0"/>
              </a:rPr>
              <a:t>Tefhîmü’l-Makâmât</a:t>
            </a:r>
            <a:r>
              <a:rPr lang="tr-TR" sz="1400" dirty="0">
                <a:effectLst/>
                <a:latin typeface="Cambria" panose="02040503050406030204" pitchFamily="18" charset="0"/>
                <a:ea typeface="Times New Roman" panose="02020603050405020304" pitchFamily="18" charset="0"/>
              </a:rPr>
              <a:t> fî </a:t>
            </a:r>
            <a:r>
              <a:rPr lang="tr-TR" sz="1400" dirty="0" err="1">
                <a:effectLst/>
                <a:latin typeface="Cambria" panose="02040503050406030204" pitchFamily="18" charset="0"/>
                <a:ea typeface="Times New Roman" panose="02020603050405020304" pitchFamily="18" charset="0"/>
              </a:rPr>
              <a:t>Tevlîdi’n-Nagamât</a:t>
            </a:r>
            <a:r>
              <a:rPr lang="tr-TR" sz="1400" dirty="0">
                <a:effectLst/>
                <a:latin typeface="Cambria" panose="02040503050406030204" pitchFamily="18" charset="0"/>
                <a:ea typeface="Times New Roman" panose="02020603050405020304" pitchFamily="18" charset="0"/>
              </a:rPr>
              <a:t>”.</a:t>
            </a:r>
            <a:r>
              <a:rPr lang="tr-TR" sz="1400" i="1" dirty="0">
                <a:effectLst/>
                <a:latin typeface="Cambria" panose="02040503050406030204" pitchFamily="18" charset="0"/>
                <a:ea typeface="Times New Roman" panose="02020603050405020304" pitchFamily="18" charset="0"/>
              </a:rPr>
              <a:t> </a:t>
            </a:r>
            <a:endParaRPr lang="en-TR"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tr-TR" sz="1400" dirty="0" err="1">
                <a:effectLst/>
                <a:latin typeface="Cambria" panose="02040503050406030204" pitchFamily="18" charset="0"/>
                <a:ea typeface="Times New Roman" panose="02020603050405020304" pitchFamily="18" charset="0"/>
              </a:rPr>
              <a:t>Kutluğ</a:t>
            </a:r>
            <a:r>
              <a:rPr lang="tr-TR" sz="1400" dirty="0">
                <a:effectLst/>
                <a:latin typeface="Cambria" panose="02040503050406030204" pitchFamily="18" charset="0"/>
                <a:ea typeface="Times New Roman" panose="02020603050405020304" pitchFamily="18" charset="0"/>
              </a:rPr>
              <a:t>, Y. F. 2000. "Türk Musikisinde Makamlar." İstanbul: YKY.</a:t>
            </a:r>
            <a:endParaRPr lang="en-TR"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err="1">
                <a:effectLst/>
                <a:latin typeface="Cambria" panose="02040503050406030204" pitchFamily="18" charset="0"/>
                <a:ea typeface="Times New Roman" panose="02020603050405020304" pitchFamily="18" charset="0"/>
              </a:rPr>
              <a:t>Şeftali</a:t>
            </a:r>
            <a:r>
              <a:rPr lang="en-US" sz="1400" dirty="0">
                <a:effectLst/>
                <a:latin typeface="Cambria" panose="02040503050406030204" pitchFamily="18" charset="0"/>
                <a:ea typeface="Times New Roman" panose="02020603050405020304" pitchFamily="18" charset="0"/>
              </a:rPr>
              <a:t>, Y.C. 2022. </a:t>
            </a:r>
            <a:r>
              <a:rPr lang="en-US" sz="1400" dirty="0" err="1">
                <a:effectLst/>
                <a:latin typeface="Cambria" panose="02040503050406030204" pitchFamily="18" charset="0"/>
                <a:ea typeface="Times New Roman" panose="02020603050405020304" pitchFamily="18" charset="0"/>
              </a:rPr>
              <a:t>Abdülbaki</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Nasır</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Dede’nin</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Tedkik</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ü</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Tahkik</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Adlı</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Eserindeki</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Makam</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ve</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Terkiblerin</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Ahenk</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İlişkilerinin</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Belirlenmesi</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Yüksek</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Lisans</a:t>
            </a:r>
            <a:r>
              <a:rPr lang="en-US" sz="1400" dirty="0">
                <a:effectLst/>
                <a:latin typeface="Cambria" panose="02040503050406030204" pitchFamily="18" charset="0"/>
                <a:ea typeface="Times New Roman" panose="02020603050405020304" pitchFamily="18" charset="0"/>
              </a:rPr>
              <a:t> </a:t>
            </a:r>
            <a:r>
              <a:rPr lang="en-US" sz="1400" dirty="0" err="1">
                <a:effectLst/>
                <a:latin typeface="Cambria" panose="02040503050406030204" pitchFamily="18" charset="0"/>
                <a:ea typeface="Times New Roman" panose="02020603050405020304" pitchFamily="18" charset="0"/>
              </a:rPr>
              <a:t>Tezi</a:t>
            </a:r>
            <a:r>
              <a:rPr lang="en-US" sz="1400" dirty="0">
                <a:effectLst/>
                <a:latin typeface="Cambria" panose="02040503050406030204" pitchFamily="18" charset="0"/>
                <a:ea typeface="Times New Roman" panose="02020603050405020304" pitchFamily="18" charset="0"/>
              </a:rPr>
              <a:t>, İstanbul Teknik </a:t>
            </a:r>
            <a:r>
              <a:rPr lang="en-US" sz="1400" dirty="0" err="1">
                <a:effectLst/>
                <a:latin typeface="Cambria" panose="02040503050406030204" pitchFamily="18" charset="0"/>
                <a:ea typeface="Times New Roman" panose="02020603050405020304" pitchFamily="18" charset="0"/>
              </a:rPr>
              <a:t>Üniversitesi</a:t>
            </a:r>
            <a:endParaRPr lang="en-US" sz="1400" dirty="0">
              <a:effectLst/>
              <a:latin typeface="Cambria" panose="02040503050406030204" pitchFamily="18" charset="0"/>
              <a:ea typeface="Times New Roman" panose="02020603050405020304" pitchFamily="18" charset="0"/>
            </a:endParaRPr>
          </a:p>
          <a:p>
            <a:pPr marL="146050" indent="0">
              <a:lnSpc>
                <a:spcPct val="120000"/>
              </a:lnSpc>
              <a:spcBef>
                <a:spcPts val="0"/>
              </a:spcBef>
              <a:spcAft>
                <a:spcPts val="600"/>
              </a:spcAft>
            </a:pPr>
            <a:r>
              <a:rPr lang="en-US" sz="1400" dirty="0">
                <a:latin typeface="Cambria" panose="02040503050406030204" pitchFamily="18" charset="0"/>
                <a:ea typeface="Times New Roman" panose="02020603050405020304" pitchFamily="18" charset="0"/>
              </a:rPr>
              <a:t>Programming Resources</a:t>
            </a: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a:effectLst/>
                <a:latin typeface="Cambria" panose="02040503050406030204" pitchFamily="18" charset="0"/>
                <a:ea typeface="Times New Roman" panose="02020603050405020304" pitchFamily="18" charset="0"/>
              </a:rPr>
              <a:t>Official Django documentation - </a:t>
            </a:r>
            <a:r>
              <a:rPr lang="en-US" sz="1400" dirty="0">
                <a:effectLst/>
                <a:latin typeface="Cambria" panose="02040503050406030204" pitchFamily="18" charset="0"/>
                <a:ea typeface="Times New Roman" panose="02020603050405020304" pitchFamily="18" charset="0"/>
                <a:hlinkClick r:id="rId4"/>
              </a:rPr>
              <a:t>https://docs.djangoproject.com/en/4.2/</a:t>
            </a: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a:latin typeface="Cambria" panose="02040503050406030204" pitchFamily="18" charset="0"/>
                <a:ea typeface="Times New Roman" panose="02020603050405020304" pitchFamily="18" charset="0"/>
              </a:rPr>
              <a:t>Official </a:t>
            </a:r>
            <a:r>
              <a:rPr lang="en-US" sz="1400" dirty="0" err="1">
                <a:latin typeface="Cambria" panose="02040503050406030204" pitchFamily="18" charset="0"/>
                <a:ea typeface="Times New Roman" panose="02020603050405020304" pitchFamily="18" charset="0"/>
              </a:rPr>
              <a:t>React.js</a:t>
            </a:r>
            <a:r>
              <a:rPr lang="en-US" sz="1400" dirty="0">
                <a:latin typeface="Cambria" panose="02040503050406030204" pitchFamily="18" charset="0"/>
                <a:ea typeface="Times New Roman" panose="02020603050405020304" pitchFamily="18" charset="0"/>
              </a:rPr>
              <a:t> documentation - </a:t>
            </a:r>
            <a:r>
              <a:rPr lang="en-US" sz="1400" dirty="0">
                <a:latin typeface="Cambria" panose="02040503050406030204" pitchFamily="18" charset="0"/>
                <a:ea typeface="Times New Roman" panose="02020603050405020304" pitchFamily="18" charset="0"/>
                <a:hlinkClick r:id="rId5"/>
              </a:rPr>
              <a:t>https://react.dev/reference/react</a:t>
            </a:r>
            <a:endParaRPr lang="en-US" sz="1400" dirty="0">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a:effectLst/>
                <a:latin typeface="Cambria" panose="02040503050406030204" pitchFamily="18" charset="0"/>
                <a:ea typeface="Times New Roman" panose="02020603050405020304" pitchFamily="18" charset="0"/>
              </a:rPr>
              <a:t>Official Python documentation - </a:t>
            </a:r>
            <a:r>
              <a:rPr lang="en-US" sz="1400" dirty="0">
                <a:effectLst/>
                <a:latin typeface="Cambria" panose="02040503050406030204" pitchFamily="18" charset="0"/>
                <a:ea typeface="Times New Roman" panose="02020603050405020304" pitchFamily="18" charset="0"/>
                <a:hlinkClick r:id="rId6"/>
              </a:rPr>
              <a:t>https://docs.python.org/3/</a:t>
            </a: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a:latin typeface="Cambria" panose="02040503050406030204" pitchFamily="18" charset="0"/>
                <a:ea typeface="Times New Roman" panose="02020603050405020304" pitchFamily="18" charset="0"/>
              </a:rPr>
              <a:t>React Force Graph - </a:t>
            </a:r>
            <a:r>
              <a:rPr lang="en-US" sz="1400" dirty="0">
                <a:latin typeface="Cambria" panose="02040503050406030204" pitchFamily="18" charset="0"/>
                <a:ea typeface="Times New Roman" panose="02020603050405020304" pitchFamily="18" charset="0"/>
                <a:hlinkClick r:id="rId7"/>
              </a:rPr>
              <a:t>https://github.com/vasturiano/react-force-graph</a:t>
            </a:r>
            <a:endParaRPr lang="en-US" sz="1400" dirty="0">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err="1">
                <a:effectLst/>
                <a:latin typeface="Cambria" panose="02040503050406030204" pitchFamily="18" charset="0"/>
                <a:ea typeface="Times New Roman" panose="02020603050405020304" pitchFamily="18" charset="0"/>
              </a:rPr>
              <a:t>Three.js</a:t>
            </a:r>
            <a:r>
              <a:rPr lang="en-US" sz="1400" dirty="0">
                <a:effectLst/>
                <a:latin typeface="Cambria" panose="02040503050406030204" pitchFamily="18" charset="0"/>
                <a:ea typeface="Times New Roman" panose="02020603050405020304" pitchFamily="18" charset="0"/>
              </a:rPr>
              <a:t> - </a:t>
            </a:r>
            <a:r>
              <a:rPr lang="en-US" sz="1400" dirty="0">
                <a:effectLst/>
                <a:latin typeface="Cambria" panose="02040503050406030204" pitchFamily="18" charset="0"/>
                <a:ea typeface="Times New Roman" panose="02020603050405020304" pitchFamily="18" charset="0"/>
                <a:hlinkClick r:id="rId8"/>
              </a:rPr>
              <a:t>https://threejs.org/docs/index.html#manual/en/introduction/Creating-a-scene</a:t>
            </a: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r>
              <a:rPr lang="en-US" sz="1400" dirty="0" err="1">
                <a:latin typeface="Cambria" panose="02040503050406030204" pitchFamily="18" charset="0"/>
                <a:ea typeface="Times New Roman" panose="02020603050405020304" pitchFamily="18" charset="0"/>
              </a:rPr>
              <a:t>Dbdiagram.io</a:t>
            </a:r>
            <a:endParaRPr lang="en-US" sz="1400" dirty="0">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endParaRPr lang="en-US" sz="1400" dirty="0">
              <a:effectLst/>
              <a:latin typeface="Cambria" panose="02040503050406030204" pitchFamily="18" charset="0"/>
              <a:ea typeface="Times New Roman" panose="02020603050405020304" pitchFamily="18" charset="0"/>
            </a:endParaRPr>
          </a:p>
          <a:p>
            <a:pPr marL="146050" indent="0">
              <a:lnSpc>
                <a:spcPct val="120000"/>
              </a:lnSpc>
              <a:spcBef>
                <a:spcPts val="0"/>
              </a:spcBef>
              <a:spcAft>
                <a:spcPts val="600"/>
              </a:spcAft>
            </a:pPr>
            <a:endParaRPr lang="en-US" sz="1400" dirty="0">
              <a:effectLst/>
              <a:latin typeface="Cambria" panose="02040503050406030204" pitchFamily="18" charset="0"/>
              <a:ea typeface="Times New Roman" panose="02020603050405020304" pitchFamily="18" charset="0"/>
            </a:endParaRPr>
          </a:p>
          <a:p>
            <a:pPr>
              <a:lnSpc>
                <a:spcPct val="120000"/>
              </a:lnSpc>
              <a:spcBef>
                <a:spcPts val="0"/>
              </a:spcBef>
              <a:spcAft>
                <a:spcPts val="600"/>
              </a:spcAft>
              <a:buFont typeface="Arial" panose="020B0604020202020204" pitchFamily="34" charset="0"/>
              <a:buChar char="•"/>
            </a:pPr>
            <a:endParaRPr lang="en-US" sz="1400" dirty="0">
              <a:effectLst/>
              <a:latin typeface="Cambria" panose="02040503050406030204" pitchFamily="18" charset="0"/>
              <a:ea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25675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ctrTitle"/>
          </p:nvPr>
        </p:nvSpPr>
        <p:spPr>
          <a:xfrm>
            <a:off x="311700" y="5191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 Virtual Guide to the </a:t>
            </a:r>
            <a:r>
              <a:rPr lang="en" dirty="0" err="1"/>
              <a:t>Makam</a:t>
            </a:r>
            <a:r>
              <a:rPr lang="en" dirty="0"/>
              <a:t> Universe</a:t>
            </a:r>
            <a:endParaRPr dirty="0"/>
          </a:p>
        </p:txBody>
      </p:sp>
      <p:sp>
        <p:nvSpPr>
          <p:cNvPr id="202" name="Google Shape;202;p29"/>
          <p:cNvSpPr txBox="1">
            <a:spLocks noGrp="1"/>
          </p:cNvSpPr>
          <p:nvPr>
            <p:ph type="subTitle" idx="1"/>
          </p:nvPr>
        </p:nvSpPr>
        <p:spPr>
          <a:xfrm>
            <a:off x="311700" y="3344216"/>
            <a:ext cx="8520600" cy="1658089"/>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sz="1800" dirty="0"/>
              <a:t>Dr. Ozan </a:t>
            </a:r>
            <a:r>
              <a:rPr lang="en" sz="1800" dirty="0" err="1"/>
              <a:t>Baysal</a:t>
            </a:r>
            <a:r>
              <a:rPr lang="en" sz="1800" dirty="0"/>
              <a:t>, </a:t>
            </a:r>
            <a:r>
              <a:rPr lang="en" sz="1800" dirty="0" err="1">
                <a:solidFill>
                  <a:srgbClr val="C00000"/>
                </a:solidFill>
              </a:rPr>
              <a:t>Dr.Recep</a:t>
            </a:r>
            <a:r>
              <a:rPr lang="en" sz="1800" dirty="0">
                <a:solidFill>
                  <a:srgbClr val="C00000"/>
                </a:solidFill>
              </a:rPr>
              <a:t> Gül</a:t>
            </a:r>
            <a:r>
              <a:rPr lang="en" sz="1800" dirty="0"/>
              <a:t>, Yusuf Can </a:t>
            </a:r>
            <a:r>
              <a:rPr lang="en" sz="1800" dirty="0" err="1"/>
              <a:t>Şeftali</a:t>
            </a:r>
            <a:endParaRPr lang="en" sz="1800" dirty="0"/>
          </a:p>
          <a:p>
            <a:pPr marL="0" lvl="0" indent="0" algn="ctr" rtl="0">
              <a:spcBef>
                <a:spcPts val="0"/>
              </a:spcBef>
              <a:spcAft>
                <a:spcPts val="0"/>
              </a:spcAft>
              <a:buNone/>
            </a:pPr>
            <a:endParaRPr lang="en" sz="1800" dirty="0"/>
          </a:p>
          <a:p>
            <a:pPr marL="0" lvl="0" indent="0" algn="ctr" rtl="0">
              <a:spcBef>
                <a:spcPts val="0"/>
              </a:spcBef>
              <a:spcAft>
                <a:spcPts val="0"/>
              </a:spcAft>
              <a:buNone/>
            </a:pPr>
            <a:r>
              <a:rPr lang="en-US" sz="1800" dirty="0"/>
              <a:t>HCI – New Technologies for </a:t>
            </a:r>
            <a:r>
              <a:rPr lang="en-US" sz="1800" dirty="0" err="1"/>
              <a:t>Analysing</a:t>
            </a:r>
            <a:r>
              <a:rPr lang="en-US" sz="1800" dirty="0"/>
              <a:t> and Visualizing Musical Structure </a:t>
            </a:r>
          </a:p>
          <a:p>
            <a:pPr marL="0" lvl="0" indent="0" algn="ctr" rtl="0">
              <a:spcBef>
                <a:spcPts val="0"/>
              </a:spcBef>
              <a:spcAft>
                <a:spcPts val="0"/>
              </a:spcAft>
              <a:buNone/>
            </a:pPr>
            <a:endParaRPr lang="en-US" sz="1600" dirty="0"/>
          </a:p>
          <a:p>
            <a:pPr marL="0" lvl="0" indent="0" algn="ctr" rtl="0">
              <a:spcBef>
                <a:spcPts val="0"/>
              </a:spcBef>
              <a:spcAft>
                <a:spcPts val="0"/>
              </a:spcAft>
              <a:buNone/>
            </a:pPr>
            <a:r>
              <a:rPr lang="en" sz="1600" dirty="0"/>
              <a:t>23.08.2023 – Copenhagen</a:t>
            </a:r>
          </a:p>
          <a:p>
            <a:pPr marL="0" lvl="0" indent="0" algn="ctr" rtl="0">
              <a:spcBef>
                <a:spcPts val="0"/>
              </a:spcBef>
              <a:spcAft>
                <a:spcPts val="0"/>
              </a:spcAft>
              <a:buNone/>
            </a:pPr>
            <a:endParaRPr lang="en" sz="1600" dirty="0"/>
          </a:p>
          <a:p>
            <a:pPr marL="0" lvl="0" indent="0" algn="ctr" rtl="0">
              <a:spcBef>
                <a:spcPts val="0"/>
              </a:spcBef>
              <a:spcAft>
                <a:spcPts val="0"/>
              </a:spcAft>
              <a:buNone/>
            </a:pPr>
            <a:endParaRPr lang="en" sz="1600" dirty="0"/>
          </a:p>
          <a:p>
            <a:pPr marL="0" lvl="0" indent="0" algn="ctr" rtl="0">
              <a:spcBef>
                <a:spcPts val="0"/>
              </a:spcBef>
              <a:spcAft>
                <a:spcPts val="0"/>
              </a:spcAft>
              <a:buNone/>
            </a:pPr>
            <a:r>
              <a:rPr lang="en-US" sz="1600" dirty="0">
                <a:latin typeface="Arial" panose="020B0604020202020204" pitchFamily="34" charset="0"/>
                <a:cs typeface="Arial" panose="020B0604020202020204" pitchFamily="34" charset="0"/>
              </a:rPr>
              <a:t>This work is supported by the Scientific and Technological Research Council of Turkey, TUBITAK, Grant #122K923</a:t>
            </a:r>
            <a:br>
              <a:rPr lang="en" sz="1800" dirty="0"/>
            </a:br>
            <a:endParaRPr sz="1800" dirty="0"/>
          </a:p>
        </p:txBody>
      </p:sp>
      <p:sp>
        <p:nvSpPr>
          <p:cNvPr id="3" name="TextBox 2">
            <a:extLst>
              <a:ext uri="{FF2B5EF4-FFF2-40B4-BE49-F238E27FC236}">
                <a16:creationId xmlns:a16="http://schemas.microsoft.com/office/drawing/2014/main" id="{6D1D6DA5-6177-6946-BB49-CF49CA37D406}"/>
              </a:ext>
            </a:extLst>
          </p:cNvPr>
          <p:cNvSpPr txBox="1"/>
          <p:nvPr/>
        </p:nvSpPr>
        <p:spPr>
          <a:xfrm>
            <a:off x="4046856" y="2916807"/>
            <a:ext cx="1050288" cy="307777"/>
          </a:xfrm>
          <a:prstGeom prst="rect">
            <a:avLst/>
          </a:prstGeom>
          <a:noFill/>
        </p:spPr>
        <p:txBody>
          <a:bodyPr wrap="none" rtlCol="0">
            <a:spAutoFit/>
          </a:bodyPr>
          <a:lstStyle/>
          <a:p>
            <a:r>
              <a:rPr lang="en-US" dirty="0"/>
              <a:t>Thank You</a:t>
            </a:r>
          </a:p>
        </p:txBody>
      </p:sp>
    </p:spTree>
    <p:extLst>
      <p:ext uri="{BB962C8B-B14F-4D97-AF65-F5344CB8AC3E}">
        <p14:creationId xmlns:p14="http://schemas.microsoft.com/office/powerpoint/2010/main" val="385959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A5A8-F718-5E08-C2A3-1C02FB086021}"/>
              </a:ext>
            </a:extLst>
          </p:cNvPr>
          <p:cNvSpPr>
            <a:spLocks noGrp="1"/>
          </p:cNvSpPr>
          <p:nvPr>
            <p:ph type="title"/>
          </p:nvPr>
        </p:nvSpPr>
        <p:spPr/>
        <p:txBody>
          <a:bodyPr/>
          <a:lstStyle/>
          <a:p>
            <a:r>
              <a:rPr lang="en-US" dirty="0" err="1"/>
              <a:t>MakamNetz</a:t>
            </a:r>
            <a:endParaRPr lang="en-US" dirty="0"/>
          </a:p>
        </p:txBody>
      </p:sp>
      <p:sp>
        <p:nvSpPr>
          <p:cNvPr id="3" name="Subtitle 2">
            <a:extLst>
              <a:ext uri="{FF2B5EF4-FFF2-40B4-BE49-F238E27FC236}">
                <a16:creationId xmlns:a16="http://schemas.microsoft.com/office/drawing/2014/main" id="{4B7F2E33-EFB8-C045-00CA-C4E3C731351C}"/>
              </a:ext>
            </a:extLst>
          </p:cNvPr>
          <p:cNvSpPr>
            <a:spLocks noGrp="1"/>
          </p:cNvSpPr>
          <p:nvPr>
            <p:ph type="subTitle" idx="1"/>
          </p:nvPr>
        </p:nvSpPr>
        <p:spPr/>
        <p:txBody>
          <a:bodyPr/>
          <a:lstStyle/>
          <a:p>
            <a:r>
              <a:rPr lang="en-US" dirty="0" err="1"/>
              <a:t>MakamNetz</a:t>
            </a:r>
            <a:r>
              <a:rPr lang="en-US" dirty="0"/>
              <a:t> is a web-based application developed by our team at Istanbul Technical University. This innovative platform aims to construct a visual topography of Turkish </a:t>
            </a:r>
            <a:r>
              <a:rPr lang="en-US" dirty="0" err="1"/>
              <a:t>makam</a:t>
            </a:r>
            <a:r>
              <a:rPr lang="en-US" dirty="0"/>
              <a:t> music, effectively illustrating the intricate connections between various melodic units crucial to the concept of </a:t>
            </a:r>
            <a:r>
              <a:rPr lang="en-US" dirty="0" err="1"/>
              <a:t>makam</a:t>
            </a:r>
            <a:r>
              <a:rPr lang="en-US" dirty="0"/>
              <a:t>. Our primary focus is to create an analytical and pedagogical tool, enabling users to teach, learn, and comprehend the rich tapestry of this longstanding traditional practice.</a:t>
            </a:r>
          </a:p>
        </p:txBody>
      </p:sp>
    </p:spTree>
    <p:extLst>
      <p:ext uri="{BB962C8B-B14F-4D97-AF65-F5344CB8AC3E}">
        <p14:creationId xmlns:p14="http://schemas.microsoft.com/office/powerpoint/2010/main" val="7828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subTitle" idx="1"/>
          </p:nvPr>
        </p:nvSpPr>
        <p:spPr>
          <a:xfrm>
            <a:off x="383075" y="1908900"/>
            <a:ext cx="2469000" cy="407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Music theory scholars have long sought to understand the harmonic connections within different musical structures.</a:t>
            </a:r>
            <a:endParaRPr dirty="0"/>
          </a:p>
        </p:txBody>
      </p:sp>
      <p:sp>
        <p:nvSpPr>
          <p:cNvPr id="208" name="Google Shape;208;p30"/>
          <p:cNvSpPr txBox="1">
            <a:spLocks noGrp="1"/>
          </p:cNvSpPr>
          <p:nvPr>
            <p:ph type="subTitle" idx="2"/>
          </p:nvPr>
        </p:nvSpPr>
        <p:spPr>
          <a:xfrm>
            <a:off x="3284763" y="1908900"/>
            <a:ext cx="2469000" cy="39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Visual models of pitch-set relationships have emerged as a useful tool in this pursuit.</a:t>
            </a:r>
            <a:endParaRPr dirty="0"/>
          </a:p>
        </p:txBody>
      </p:sp>
      <p:sp>
        <p:nvSpPr>
          <p:cNvPr id="209" name="Google Shape;209;p30"/>
          <p:cNvSpPr txBox="1">
            <a:spLocks noGrp="1"/>
          </p:cNvSpPr>
          <p:nvPr>
            <p:ph type="title"/>
          </p:nvPr>
        </p:nvSpPr>
        <p:spPr>
          <a:xfrm>
            <a:off x="383075" y="1011550"/>
            <a:ext cx="7753500" cy="63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p>
        </p:txBody>
      </p:sp>
      <p:sp>
        <p:nvSpPr>
          <p:cNvPr id="210" name="Google Shape;210;p30"/>
          <p:cNvSpPr txBox="1">
            <a:spLocks noGrp="1"/>
          </p:cNvSpPr>
          <p:nvPr>
            <p:ph type="subTitle" idx="3"/>
          </p:nvPr>
        </p:nvSpPr>
        <p:spPr>
          <a:xfrm>
            <a:off x="6186450" y="1908900"/>
            <a:ext cx="2469000" cy="39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Network models offer a panoramic perspective that allows for a holistic view of the musical universe.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build="p"/>
      <p:bldP spid="208" grpId="0" build="p"/>
      <p:bldP spid="2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632175" y="920625"/>
            <a:ext cx="5046000"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Tone-Network 'Tonnetz'</a:t>
            </a:r>
            <a:endParaRPr/>
          </a:p>
        </p:txBody>
      </p:sp>
      <p:sp>
        <p:nvSpPr>
          <p:cNvPr id="216" name="Google Shape;216;p31"/>
          <p:cNvSpPr txBox="1">
            <a:spLocks noGrp="1"/>
          </p:cNvSpPr>
          <p:nvPr>
            <p:ph type="subTitle" idx="1"/>
          </p:nvPr>
        </p:nvSpPr>
        <p:spPr>
          <a:xfrm>
            <a:off x="642700" y="1723725"/>
            <a:ext cx="3763800" cy="2827500"/>
          </a:xfrm>
          <a:prstGeom prst="rect">
            <a:avLst/>
          </a:prstGeom>
        </p:spPr>
        <p:txBody>
          <a:bodyPr spcFirstLastPara="1" wrap="square" lIns="91425" tIns="91425" rIns="91425" bIns="91425" anchor="t" anchorCtr="0">
            <a:noAutofit/>
          </a:bodyPr>
          <a:lstStyle/>
          <a:p>
            <a:pPr marL="457200" lvl="0" indent="-311150" algn="l" rtl="0">
              <a:lnSpc>
                <a:spcPct val="110000"/>
              </a:lnSpc>
              <a:spcBef>
                <a:spcPts val="0"/>
              </a:spcBef>
              <a:spcAft>
                <a:spcPts val="0"/>
              </a:spcAft>
              <a:buSzPts val="1300"/>
              <a:buChar char="●"/>
            </a:pPr>
            <a:r>
              <a:rPr lang="en" dirty="0"/>
              <a:t>Leonhard Euler proposed the tone network '</a:t>
            </a:r>
            <a:r>
              <a:rPr lang="en" dirty="0" err="1"/>
              <a:t>tonnetz</a:t>
            </a:r>
            <a:r>
              <a:rPr lang="en" dirty="0"/>
              <a:t>' in the 18th century.</a:t>
            </a:r>
            <a:endParaRPr dirty="0"/>
          </a:p>
          <a:p>
            <a:pPr marL="457200" lvl="0" indent="-311150" algn="l" rtl="0">
              <a:lnSpc>
                <a:spcPct val="110000"/>
              </a:lnSpc>
              <a:spcBef>
                <a:spcPts val="0"/>
              </a:spcBef>
              <a:spcAft>
                <a:spcPts val="0"/>
              </a:spcAft>
              <a:buSzPts val="1300"/>
              <a:buChar char="●"/>
            </a:pPr>
            <a:r>
              <a:rPr lang="en" dirty="0"/>
              <a:t>The '</a:t>
            </a:r>
            <a:r>
              <a:rPr lang="en" dirty="0" err="1"/>
              <a:t>tonnetz</a:t>
            </a:r>
            <a:r>
              <a:rPr lang="en" dirty="0"/>
              <a:t>' became the foundational framework for many theoreticians, including Hugo Riemann.</a:t>
            </a:r>
            <a:endParaRPr dirty="0"/>
          </a:p>
          <a:p>
            <a:pPr marL="457200" lvl="0" indent="-311150" algn="l" rtl="0">
              <a:lnSpc>
                <a:spcPct val="110000"/>
              </a:lnSpc>
              <a:spcBef>
                <a:spcPts val="0"/>
              </a:spcBef>
              <a:spcAft>
                <a:spcPts val="0"/>
              </a:spcAft>
              <a:buSzPts val="1300"/>
              <a:buChar char="●"/>
            </a:pPr>
            <a:r>
              <a:rPr lang="en" dirty="0"/>
              <a:t>It provides a conceptual basis for understanding harmonic motion and transformational models.</a:t>
            </a:r>
            <a:endParaRPr dirty="0"/>
          </a:p>
        </p:txBody>
      </p:sp>
      <p:pic>
        <p:nvPicPr>
          <p:cNvPr id="217" name="Google Shape;217;p31"/>
          <p:cNvPicPr preferRelativeResize="0"/>
          <p:nvPr/>
        </p:nvPicPr>
        <p:blipFill rotWithShape="1">
          <a:blip r:embed="rId3">
            <a:alphaModFix/>
          </a:blip>
          <a:srcRect l="1677" r="-6498" b="46320"/>
          <a:stretch/>
        </p:blipFill>
        <p:spPr>
          <a:xfrm>
            <a:off x="4514800" y="1361500"/>
            <a:ext cx="4557826" cy="26186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a:spLocks noGrp="1"/>
          </p:cNvSpPr>
          <p:nvPr>
            <p:ph type="pic" idx="2"/>
          </p:nvPr>
        </p:nvSpPr>
        <p:spPr>
          <a:xfrm>
            <a:off x="5843075" y="632300"/>
            <a:ext cx="2615100" cy="3918900"/>
          </a:xfrm>
          <a:prstGeom prst="roundRect">
            <a:avLst>
              <a:gd name="adj" fmla="val 16667"/>
            </a:avLst>
          </a:prstGeom>
        </p:spPr>
      </p:sp>
      <p:sp>
        <p:nvSpPr>
          <p:cNvPr id="223" name="Google Shape;223;p32"/>
          <p:cNvSpPr txBox="1">
            <a:spLocks noGrp="1"/>
          </p:cNvSpPr>
          <p:nvPr>
            <p:ph type="title"/>
          </p:nvPr>
        </p:nvSpPr>
        <p:spPr>
          <a:xfrm>
            <a:off x="397500" y="484150"/>
            <a:ext cx="5046000" cy="72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Turkish Makam Music</a:t>
            </a:r>
            <a:endParaRPr/>
          </a:p>
          <a:p>
            <a:pPr marL="0" lvl="0" indent="0" algn="l" rtl="0">
              <a:spcBef>
                <a:spcPts val="0"/>
              </a:spcBef>
              <a:spcAft>
                <a:spcPts val="0"/>
              </a:spcAft>
              <a:buNone/>
            </a:pPr>
            <a:endParaRPr/>
          </a:p>
        </p:txBody>
      </p:sp>
      <p:sp>
        <p:nvSpPr>
          <p:cNvPr id="224" name="Google Shape;224;p32"/>
          <p:cNvSpPr txBox="1">
            <a:spLocks noGrp="1"/>
          </p:cNvSpPr>
          <p:nvPr>
            <p:ph type="subTitle" idx="1"/>
          </p:nvPr>
        </p:nvSpPr>
        <p:spPr>
          <a:xfrm>
            <a:off x="585300" y="921200"/>
            <a:ext cx="4670400" cy="19797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Font typeface="Open Sans Medium"/>
              <a:buChar char="●"/>
            </a:pPr>
            <a:r>
              <a:rPr lang="en" dirty="0">
                <a:latin typeface="Open Sans Medium"/>
                <a:ea typeface="Open Sans Medium"/>
                <a:cs typeface="Open Sans Medium"/>
                <a:sym typeface="Open Sans Medium"/>
              </a:rPr>
              <a:t>Turkish </a:t>
            </a:r>
            <a:r>
              <a:rPr lang="en" dirty="0" err="1">
                <a:latin typeface="Open Sans Medium"/>
                <a:ea typeface="Open Sans Medium"/>
                <a:cs typeface="Open Sans Medium"/>
                <a:sym typeface="Open Sans Medium"/>
              </a:rPr>
              <a:t>makam</a:t>
            </a:r>
            <a:r>
              <a:rPr lang="en" dirty="0">
                <a:latin typeface="Open Sans Medium"/>
                <a:ea typeface="Open Sans Medium"/>
                <a:cs typeface="Open Sans Medium"/>
                <a:sym typeface="Open Sans Medium"/>
              </a:rPr>
              <a:t> music also utilizes similar representations of pitch-set relationships.</a:t>
            </a:r>
            <a:endParaRPr dirty="0">
              <a:latin typeface="Open Sans Medium"/>
              <a:ea typeface="Open Sans Medium"/>
              <a:cs typeface="Open Sans Medium"/>
              <a:sym typeface="Open Sans Medium"/>
            </a:endParaRPr>
          </a:p>
          <a:p>
            <a:pPr marL="457200" lvl="0" indent="-311150" algn="l" rtl="0">
              <a:spcBef>
                <a:spcPts val="0"/>
              </a:spcBef>
              <a:spcAft>
                <a:spcPts val="0"/>
              </a:spcAft>
              <a:buSzPts val="1300"/>
              <a:buFont typeface="Open Sans Medium"/>
              <a:buChar char="●"/>
            </a:pPr>
            <a:r>
              <a:rPr lang="en" dirty="0" err="1">
                <a:latin typeface="Open Sans Medium"/>
                <a:ea typeface="Open Sans Medium"/>
                <a:cs typeface="Open Sans Medium"/>
                <a:sym typeface="Open Sans Medium"/>
              </a:rPr>
              <a:t>Kemani</a:t>
            </a:r>
            <a:r>
              <a:rPr lang="en" dirty="0">
                <a:latin typeface="Open Sans Medium"/>
                <a:ea typeface="Open Sans Medium"/>
                <a:cs typeface="Open Sans Medium"/>
                <a:sym typeface="Open Sans Medium"/>
              </a:rPr>
              <a:t> </a:t>
            </a:r>
            <a:r>
              <a:rPr lang="en" dirty="0" err="1">
                <a:latin typeface="Open Sans Medium"/>
                <a:ea typeface="Open Sans Medium"/>
                <a:cs typeface="Open Sans Medium"/>
                <a:sym typeface="Open Sans Medium"/>
              </a:rPr>
              <a:t>Hızır</a:t>
            </a:r>
            <a:r>
              <a:rPr lang="en" dirty="0">
                <a:latin typeface="Open Sans Medium"/>
                <a:ea typeface="Open Sans Medium"/>
                <a:cs typeface="Open Sans Medium"/>
                <a:sym typeface="Open Sans Medium"/>
              </a:rPr>
              <a:t> </a:t>
            </a:r>
            <a:r>
              <a:rPr lang="en" dirty="0" err="1">
                <a:latin typeface="Open Sans Medium"/>
                <a:ea typeface="Open Sans Medium"/>
                <a:cs typeface="Open Sans Medium"/>
                <a:sym typeface="Open Sans Medium"/>
              </a:rPr>
              <a:t>Ağa's</a:t>
            </a:r>
            <a:r>
              <a:rPr lang="en" dirty="0">
                <a:latin typeface="Open Sans Medium"/>
                <a:ea typeface="Open Sans Medium"/>
                <a:cs typeface="Open Sans Medium"/>
                <a:sym typeface="Open Sans Medium"/>
              </a:rPr>
              <a:t> treatise '</a:t>
            </a:r>
            <a:r>
              <a:rPr lang="en" dirty="0" err="1">
                <a:latin typeface="Open Sans Medium"/>
                <a:ea typeface="Open Sans Medium"/>
                <a:cs typeface="Open Sans Medium"/>
                <a:sym typeface="Open Sans Medium"/>
              </a:rPr>
              <a:t>Tefhimü’l</a:t>
            </a:r>
            <a:r>
              <a:rPr lang="en" dirty="0">
                <a:latin typeface="Open Sans Medium"/>
                <a:ea typeface="Open Sans Medium"/>
                <a:cs typeface="Open Sans Medium"/>
                <a:sym typeface="Open Sans Medium"/>
              </a:rPr>
              <a:t> </a:t>
            </a:r>
            <a:r>
              <a:rPr lang="en" dirty="0" err="1">
                <a:latin typeface="Open Sans Medium"/>
                <a:ea typeface="Open Sans Medium"/>
                <a:cs typeface="Open Sans Medium"/>
                <a:sym typeface="Open Sans Medium"/>
              </a:rPr>
              <a:t>Makâmât</a:t>
            </a:r>
            <a:r>
              <a:rPr lang="en" dirty="0">
                <a:latin typeface="Open Sans Medium"/>
                <a:ea typeface="Open Sans Medium"/>
                <a:cs typeface="Open Sans Medium"/>
                <a:sym typeface="Open Sans Medium"/>
              </a:rPr>
              <a:t> fi </a:t>
            </a:r>
            <a:r>
              <a:rPr lang="en" dirty="0" err="1">
                <a:latin typeface="Open Sans Medium"/>
                <a:ea typeface="Open Sans Medium"/>
                <a:cs typeface="Open Sans Medium"/>
                <a:sym typeface="Open Sans Medium"/>
              </a:rPr>
              <a:t>Tevlidi’n</a:t>
            </a:r>
            <a:r>
              <a:rPr lang="en" dirty="0">
                <a:latin typeface="Open Sans Medium"/>
                <a:ea typeface="Open Sans Medium"/>
                <a:cs typeface="Open Sans Medium"/>
                <a:sym typeface="Open Sans Medium"/>
              </a:rPr>
              <a:t> </a:t>
            </a:r>
            <a:r>
              <a:rPr lang="en" dirty="0" err="1">
                <a:latin typeface="Open Sans Medium"/>
                <a:ea typeface="Open Sans Medium"/>
                <a:cs typeface="Open Sans Medium"/>
                <a:sym typeface="Open Sans Medium"/>
              </a:rPr>
              <a:t>Nagâmât</a:t>
            </a:r>
            <a:r>
              <a:rPr lang="en" dirty="0">
                <a:latin typeface="Open Sans Medium"/>
                <a:ea typeface="Open Sans Medium"/>
                <a:cs typeface="Open Sans Medium"/>
                <a:sym typeface="Open Sans Medium"/>
              </a:rPr>
              <a:t>’ (Explanation of </a:t>
            </a:r>
            <a:r>
              <a:rPr lang="en" dirty="0" err="1">
                <a:latin typeface="Open Sans Medium"/>
                <a:ea typeface="Open Sans Medium"/>
                <a:cs typeface="Open Sans Medium"/>
                <a:sym typeface="Open Sans Medium"/>
              </a:rPr>
              <a:t>Makams</a:t>
            </a:r>
            <a:r>
              <a:rPr lang="en" dirty="0">
                <a:latin typeface="Open Sans Medium"/>
                <a:ea typeface="Open Sans Medium"/>
                <a:cs typeface="Open Sans Medium"/>
                <a:sym typeface="Open Sans Medium"/>
              </a:rPr>
              <a:t> in the Generation of Melodies - 18th cent.)  explores the linking of </a:t>
            </a:r>
            <a:r>
              <a:rPr lang="en" dirty="0" err="1">
                <a:latin typeface="Open Sans Medium"/>
                <a:ea typeface="Open Sans Medium"/>
                <a:cs typeface="Open Sans Medium"/>
                <a:sym typeface="Open Sans Medium"/>
              </a:rPr>
              <a:t>perde</a:t>
            </a:r>
            <a:r>
              <a:rPr lang="en" dirty="0">
                <a:latin typeface="Open Sans Medium"/>
                <a:ea typeface="Open Sans Medium"/>
                <a:cs typeface="Open Sans Medium"/>
                <a:sym typeface="Open Sans Medium"/>
              </a:rPr>
              <a:t> and </a:t>
            </a:r>
            <a:r>
              <a:rPr lang="en" dirty="0" err="1">
                <a:latin typeface="Open Sans Medium"/>
                <a:ea typeface="Open Sans Medium"/>
                <a:cs typeface="Open Sans Medium"/>
                <a:sym typeface="Open Sans Medium"/>
              </a:rPr>
              <a:t>makam</a:t>
            </a:r>
            <a:r>
              <a:rPr lang="en" dirty="0">
                <a:latin typeface="Open Sans Medium"/>
                <a:ea typeface="Open Sans Medium"/>
                <a:cs typeface="Open Sans Medium"/>
                <a:sym typeface="Open Sans Medium"/>
              </a:rPr>
              <a:t> structures.</a:t>
            </a:r>
            <a:endParaRPr dirty="0">
              <a:latin typeface="Open Sans Medium"/>
              <a:ea typeface="Open Sans Medium"/>
              <a:cs typeface="Open Sans Medium"/>
              <a:sym typeface="Open Sans Medium"/>
            </a:endParaRPr>
          </a:p>
          <a:p>
            <a:pPr marL="457200" lvl="0" indent="-311150" algn="l" rtl="0">
              <a:spcBef>
                <a:spcPts val="0"/>
              </a:spcBef>
              <a:spcAft>
                <a:spcPts val="0"/>
              </a:spcAft>
              <a:buSzPts val="1300"/>
              <a:buFont typeface="Open Sans Medium"/>
              <a:buChar char="●"/>
            </a:pPr>
            <a:r>
              <a:rPr lang="en" dirty="0">
                <a:latin typeface="Open Sans Medium"/>
                <a:ea typeface="Open Sans Medium"/>
                <a:cs typeface="Open Sans Medium"/>
                <a:sym typeface="Open Sans Medium"/>
              </a:rPr>
              <a:t>The treatise reveals inter-relationships with other systems.</a:t>
            </a:r>
            <a:endParaRPr dirty="0">
              <a:latin typeface="Open Sans Medium"/>
              <a:ea typeface="Open Sans Medium"/>
              <a:cs typeface="Open Sans Medium"/>
              <a:sym typeface="Open Sans Medium"/>
            </a:endParaRPr>
          </a:p>
        </p:txBody>
      </p:sp>
      <p:pic>
        <p:nvPicPr>
          <p:cNvPr id="225" name="Google Shape;225;p32"/>
          <p:cNvPicPr preferRelativeResize="0"/>
          <p:nvPr/>
        </p:nvPicPr>
        <p:blipFill>
          <a:blip r:embed="rId3">
            <a:alphaModFix/>
          </a:blip>
          <a:stretch>
            <a:fillRect/>
          </a:stretch>
        </p:blipFill>
        <p:spPr>
          <a:xfrm>
            <a:off x="5443500" y="320936"/>
            <a:ext cx="3108800" cy="4746376"/>
          </a:xfrm>
          <a:prstGeom prst="rect">
            <a:avLst/>
          </a:prstGeom>
          <a:noFill/>
          <a:ln>
            <a:noFill/>
          </a:ln>
        </p:spPr>
      </p:pic>
      <p:pic>
        <p:nvPicPr>
          <p:cNvPr id="226" name="Google Shape;226;p32"/>
          <p:cNvPicPr preferRelativeResize="0"/>
          <p:nvPr/>
        </p:nvPicPr>
        <p:blipFill>
          <a:blip r:embed="rId4">
            <a:alphaModFix/>
          </a:blip>
          <a:stretch>
            <a:fillRect/>
          </a:stretch>
        </p:blipFill>
        <p:spPr>
          <a:xfrm>
            <a:off x="782975" y="2700250"/>
            <a:ext cx="4185176" cy="239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subTitle" idx="1"/>
          </p:nvPr>
        </p:nvSpPr>
        <p:spPr>
          <a:xfrm>
            <a:off x="658300" y="1641425"/>
            <a:ext cx="2198400" cy="12162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a:t>What is </a:t>
            </a:r>
            <a:r>
              <a:rPr lang="en" dirty="0" err="1"/>
              <a:t>Makam</a:t>
            </a:r>
            <a:r>
              <a:rPr lang="en" dirty="0"/>
              <a:t>?</a:t>
            </a:r>
            <a:endParaRPr dirty="0"/>
          </a:p>
        </p:txBody>
      </p:sp>
      <p:sp>
        <p:nvSpPr>
          <p:cNvPr id="232" name="Google Shape;232;p33"/>
          <p:cNvSpPr txBox="1">
            <a:spLocks noGrp="1"/>
          </p:cNvSpPr>
          <p:nvPr>
            <p:ph type="subTitle" idx="2"/>
          </p:nvPr>
        </p:nvSpPr>
        <p:spPr>
          <a:xfrm>
            <a:off x="658300" y="3534100"/>
            <a:ext cx="2198400" cy="12162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Transformations and Relations</a:t>
            </a:r>
            <a:endParaRPr/>
          </a:p>
        </p:txBody>
      </p:sp>
      <p:sp>
        <p:nvSpPr>
          <p:cNvPr id="233" name="Google Shape;233;p33"/>
          <p:cNvSpPr txBox="1">
            <a:spLocks noGrp="1"/>
          </p:cNvSpPr>
          <p:nvPr>
            <p:ph type="subTitle" idx="3"/>
          </p:nvPr>
        </p:nvSpPr>
        <p:spPr>
          <a:xfrm>
            <a:off x="6302925" y="1629050"/>
            <a:ext cx="2277300" cy="1212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Description of </a:t>
            </a:r>
            <a:r>
              <a:rPr lang="en" dirty="0" err="1"/>
              <a:t>Perde</a:t>
            </a:r>
            <a:r>
              <a:rPr lang="en" dirty="0"/>
              <a:t>/Pitch, </a:t>
            </a:r>
            <a:r>
              <a:rPr lang="en" dirty="0" err="1"/>
              <a:t>Çeşni</a:t>
            </a:r>
            <a:r>
              <a:rPr lang="en" dirty="0"/>
              <a:t>/Flavor and their role in Turkish </a:t>
            </a:r>
            <a:r>
              <a:rPr lang="en" dirty="0" err="1"/>
              <a:t>Makam</a:t>
            </a:r>
            <a:r>
              <a:rPr lang="en" dirty="0"/>
              <a:t> Music</a:t>
            </a:r>
            <a:endParaRPr dirty="0"/>
          </a:p>
        </p:txBody>
      </p:sp>
      <p:sp>
        <p:nvSpPr>
          <p:cNvPr id="234" name="Google Shape;234;p33"/>
          <p:cNvSpPr txBox="1">
            <a:spLocks noGrp="1"/>
          </p:cNvSpPr>
          <p:nvPr>
            <p:ph type="subTitle" idx="4"/>
          </p:nvPr>
        </p:nvSpPr>
        <p:spPr>
          <a:xfrm>
            <a:off x="6302925" y="3447475"/>
            <a:ext cx="2277300" cy="1212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dirty="0"/>
              <a:t>Transition to Superstructures from Substructures</a:t>
            </a:r>
            <a:endParaRPr dirty="0"/>
          </a:p>
        </p:txBody>
      </p:sp>
      <p:sp>
        <p:nvSpPr>
          <p:cNvPr id="235" name="Google Shape;235;p33"/>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Model and Assumptions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uild="p"/>
      <p:bldP spid="233" grpId="0" build="p"/>
      <p:bldP spid="2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632175" y="920625"/>
            <a:ext cx="7679700" cy="726900"/>
          </a:xfrm>
          <a:prstGeom prst="rect">
            <a:avLst/>
          </a:prstGeom>
        </p:spPr>
        <p:txBody>
          <a:bodyPr spcFirstLastPara="1" wrap="square" lIns="91425" tIns="91425" rIns="91425" bIns="91425" anchor="ctr" anchorCtr="0">
            <a:noAutofit/>
          </a:bodyPr>
          <a:lstStyle/>
          <a:p>
            <a:pPr marL="457200" lvl="0" indent="-406400" algn="l" rtl="0">
              <a:spcBef>
                <a:spcPts val="0"/>
              </a:spcBef>
              <a:spcAft>
                <a:spcPts val="0"/>
              </a:spcAft>
              <a:buSzPts val="2800"/>
              <a:buAutoNum type="arabicParenR"/>
            </a:pPr>
            <a:r>
              <a:rPr lang="en"/>
              <a:t>What is Makam</a:t>
            </a:r>
            <a:endParaRPr/>
          </a:p>
        </p:txBody>
      </p:sp>
      <p:sp>
        <p:nvSpPr>
          <p:cNvPr id="241" name="Google Shape;241;p34"/>
          <p:cNvSpPr txBox="1">
            <a:spLocks noGrp="1"/>
          </p:cNvSpPr>
          <p:nvPr>
            <p:ph type="body" idx="1"/>
          </p:nvPr>
        </p:nvSpPr>
        <p:spPr>
          <a:xfrm>
            <a:off x="490900" y="1551150"/>
            <a:ext cx="3396000" cy="3130800"/>
          </a:xfrm>
          <a:prstGeom prst="rect">
            <a:avLst/>
          </a:prstGeom>
        </p:spPr>
        <p:txBody>
          <a:bodyPr spcFirstLastPara="1" wrap="square" lIns="91425" tIns="91425" rIns="91425" bIns="91425" anchor="t" anchorCtr="0">
            <a:spAutoFit/>
          </a:bodyPr>
          <a:lstStyle/>
          <a:p>
            <a:pPr marL="457200" lvl="0" indent="-304800" algn="just" rtl="0">
              <a:spcBef>
                <a:spcPts val="0"/>
              </a:spcBef>
              <a:spcAft>
                <a:spcPts val="0"/>
              </a:spcAft>
              <a:buSzPts val="1200"/>
              <a:buChar char="●"/>
            </a:pPr>
            <a:r>
              <a:rPr lang="en" sz="1200" dirty="0"/>
              <a:t>A </a:t>
            </a:r>
            <a:r>
              <a:rPr lang="en" sz="1200" dirty="0" err="1"/>
              <a:t>Makam</a:t>
            </a:r>
            <a:r>
              <a:rPr lang="en" sz="1200" dirty="0"/>
              <a:t> is a progression of small melodic structures called “</a:t>
            </a:r>
            <a:r>
              <a:rPr lang="en" sz="1200" dirty="0" err="1"/>
              <a:t>Çeşni</a:t>
            </a:r>
            <a:r>
              <a:rPr lang="en" sz="1200" dirty="0"/>
              <a:t>/Flavor”. To that end, It does not correspond to a scale but rather is characterized by the ways in which these melodic units unfold in time. Many </a:t>
            </a:r>
            <a:r>
              <a:rPr lang="en" sz="1200" dirty="0" err="1"/>
              <a:t>makams</a:t>
            </a:r>
            <a:r>
              <a:rPr lang="en" sz="1200" dirty="0"/>
              <a:t> can share similar pitch content. However, if the content and progression of melodic units change </a:t>
            </a:r>
            <a:r>
              <a:rPr lang="en" sz="1200" dirty="0" err="1"/>
              <a:t>makams</a:t>
            </a:r>
            <a:r>
              <a:rPr lang="en" sz="1200" dirty="0"/>
              <a:t> change, as well</a:t>
            </a:r>
            <a:endParaRPr sz="1200" dirty="0"/>
          </a:p>
          <a:p>
            <a:pPr marL="457200" lvl="0" indent="-304800" algn="just" rtl="0">
              <a:spcBef>
                <a:spcPts val="0"/>
              </a:spcBef>
              <a:spcAft>
                <a:spcPts val="0"/>
              </a:spcAft>
              <a:buSzPts val="1200"/>
              <a:buChar char="●"/>
            </a:pPr>
            <a:r>
              <a:rPr lang="en" sz="1200" dirty="0"/>
              <a:t>It generally has three main formal units called the Initiation (“agaze”), the progression (“</a:t>
            </a:r>
            <a:r>
              <a:rPr lang="en" sz="1200" dirty="0" err="1"/>
              <a:t>seyir</a:t>
            </a:r>
            <a:r>
              <a:rPr lang="en" sz="1200" dirty="0"/>
              <a:t>”) and “</a:t>
            </a:r>
            <a:r>
              <a:rPr lang="en" sz="1200" dirty="0" err="1"/>
              <a:t>finalis</a:t>
            </a:r>
            <a:r>
              <a:rPr lang="en" sz="1200" dirty="0"/>
              <a:t>” (</a:t>
            </a:r>
            <a:r>
              <a:rPr lang="en" sz="1200" dirty="0" err="1"/>
              <a:t>karar</a:t>
            </a:r>
            <a:r>
              <a:rPr lang="en" sz="1200" dirty="0"/>
              <a:t>)</a:t>
            </a:r>
            <a:endParaRPr sz="1200" dirty="0"/>
          </a:p>
        </p:txBody>
      </p:sp>
      <p:pic>
        <p:nvPicPr>
          <p:cNvPr id="242" name="Google Shape;242;p34"/>
          <p:cNvPicPr preferRelativeResize="0"/>
          <p:nvPr/>
        </p:nvPicPr>
        <p:blipFill>
          <a:blip r:embed="rId3">
            <a:alphaModFix/>
          </a:blip>
          <a:stretch>
            <a:fillRect/>
          </a:stretch>
        </p:blipFill>
        <p:spPr>
          <a:xfrm>
            <a:off x="4094625" y="1497300"/>
            <a:ext cx="4986776" cy="3238499"/>
          </a:xfrm>
          <a:prstGeom prst="rect">
            <a:avLst/>
          </a:prstGeom>
          <a:noFill/>
          <a:ln>
            <a:noFill/>
          </a:ln>
        </p:spPr>
      </p:pic>
      <p:pic>
        <p:nvPicPr>
          <p:cNvPr id="243" name="Google Shape;243;p34"/>
          <p:cNvPicPr preferRelativeResize="0"/>
          <p:nvPr/>
        </p:nvPicPr>
        <p:blipFill>
          <a:blip r:embed="rId4">
            <a:alphaModFix/>
          </a:blip>
          <a:stretch>
            <a:fillRect/>
          </a:stretch>
        </p:blipFill>
        <p:spPr>
          <a:xfrm>
            <a:off x="5818000" y="1123125"/>
            <a:ext cx="1625522" cy="32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642699" y="650250"/>
            <a:ext cx="6836887" cy="726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t>2) Description of </a:t>
            </a:r>
            <a:r>
              <a:rPr lang="en" i="1" dirty="0" err="1"/>
              <a:t>Çeşni</a:t>
            </a:r>
            <a:r>
              <a:rPr lang="en" dirty="0"/>
              <a:t> (Flavor or Melodic Unit) and </a:t>
            </a:r>
            <a:r>
              <a:rPr lang="en" i="1" dirty="0" err="1"/>
              <a:t>Perde</a:t>
            </a:r>
            <a:r>
              <a:rPr lang="en" dirty="0"/>
              <a:t> (Pitch Unit)</a:t>
            </a:r>
            <a:endParaRPr dirty="0"/>
          </a:p>
        </p:txBody>
      </p:sp>
      <p:sp>
        <p:nvSpPr>
          <p:cNvPr id="249" name="Google Shape;249;p35"/>
          <p:cNvSpPr txBox="1">
            <a:spLocks noGrp="1"/>
          </p:cNvSpPr>
          <p:nvPr>
            <p:ph type="subTitle" idx="1"/>
          </p:nvPr>
        </p:nvSpPr>
        <p:spPr>
          <a:xfrm>
            <a:off x="1185925" y="1636537"/>
            <a:ext cx="4381200" cy="934800"/>
          </a:xfrm>
          <a:prstGeom prst="rect">
            <a:avLst/>
          </a:prstGeom>
        </p:spPr>
        <p:txBody>
          <a:bodyPr spcFirstLastPara="1" wrap="square" lIns="91425" tIns="91425" rIns="91425" bIns="91425" anchor="t" anchorCtr="0">
            <a:normAutofit/>
          </a:bodyPr>
          <a:lstStyle/>
          <a:p>
            <a:pPr marL="12700" lvl="0" indent="0" algn="just" rtl="0">
              <a:lnSpc>
                <a:spcPct val="90000"/>
              </a:lnSpc>
              <a:spcBef>
                <a:spcPts val="500"/>
              </a:spcBef>
              <a:spcAft>
                <a:spcPts val="0"/>
              </a:spcAft>
              <a:buClr>
                <a:schemeClr val="dk1"/>
              </a:buClr>
              <a:buSzPct val="64705"/>
              <a:buFont typeface="Arial"/>
              <a:buNone/>
            </a:pPr>
            <a:r>
              <a:rPr lang="en" sz="1000" dirty="0">
                <a:solidFill>
                  <a:schemeClr val="dk1"/>
                </a:solidFill>
                <a:latin typeface="Cambria" panose="02040503050406030204" pitchFamily="18" charset="0"/>
                <a:ea typeface="Arial"/>
                <a:cs typeface="Arial"/>
                <a:sym typeface="Arial"/>
              </a:rPr>
              <a:t>A </a:t>
            </a:r>
            <a:r>
              <a:rPr lang="en" sz="1000" i="1" dirty="0" err="1">
                <a:solidFill>
                  <a:schemeClr val="dk1"/>
                </a:solidFill>
                <a:latin typeface="Cambria" panose="02040503050406030204" pitchFamily="18" charset="0"/>
                <a:ea typeface="Arial"/>
                <a:cs typeface="Arial"/>
                <a:sym typeface="Arial"/>
              </a:rPr>
              <a:t>Çeşni</a:t>
            </a:r>
            <a:r>
              <a:rPr lang="en" sz="1000" dirty="0">
                <a:solidFill>
                  <a:schemeClr val="dk1"/>
                </a:solidFill>
                <a:latin typeface="Cambria" panose="02040503050406030204" pitchFamily="18" charset="0"/>
                <a:ea typeface="Arial"/>
                <a:cs typeface="Arial"/>
                <a:sym typeface="Arial"/>
              </a:rPr>
              <a:t> (Flavor) is a small melodic unit frequently structured as a tetrachord or pentachord. It can occasionally be encountered as a trichord or hexachord, as well. </a:t>
            </a:r>
            <a:endParaRPr sz="1000" dirty="0">
              <a:solidFill>
                <a:schemeClr val="dk1"/>
              </a:solidFill>
              <a:latin typeface="Cambria" panose="02040503050406030204" pitchFamily="18" charset="0"/>
              <a:ea typeface="Arial"/>
              <a:cs typeface="Arial"/>
              <a:sym typeface="Arial"/>
            </a:endParaRPr>
          </a:p>
          <a:p>
            <a:pPr marL="0" lvl="0" indent="0" algn="l" rtl="0">
              <a:spcBef>
                <a:spcPts val="0"/>
              </a:spcBef>
              <a:spcAft>
                <a:spcPts val="1200"/>
              </a:spcAft>
              <a:buNone/>
            </a:pPr>
            <a:endParaRPr dirty="0"/>
          </a:p>
        </p:txBody>
      </p:sp>
      <p:sp>
        <p:nvSpPr>
          <p:cNvPr id="250" name="Google Shape;250;p35"/>
          <p:cNvSpPr txBox="1">
            <a:spLocks noGrp="1"/>
          </p:cNvSpPr>
          <p:nvPr>
            <p:ph type="subTitle" idx="2"/>
          </p:nvPr>
        </p:nvSpPr>
        <p:spPr>
          <a:xfrm>
            <a:off x="1185925" y="2457800"/>
            <a:ext cx="4381200" cy="1231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i="1" dirty="0" err="1">
                <a:solidFill>
                  <a:schemeClr val="tx1"/>
                </a:solidFill>
                <a:latin typeface="Cambria" panose="02040503050406030204" pitchFamily="18" charset="0"/>
              </a:rPr>
              <a:t>Çeşni</a:t>
            </a:r>
            <a:r>
              <a:rPr lang="en" i="1" dirty="0">
                <a:solidFill>
                  <a:schemeClr val="tx1"/>
                </a:solidFill>
                <a:latin typeface="Cambria" panose="02040503050406030204" pitchFamily="18" charset="0"/>
              </a:rPr>
              <a:t> </a:t>
            </a:r>
            <a:r>
              <a:rPr lang="en" dirty="0">
                <a:solidFill>
                  <a:schemeClr val="tx1"/>
                </a:solidFill>
                <a:latin typeface="Cambria" panose="02040503050406030204" pitchFamily="18" charset="0"/>
              </a:rPr>
              <a:t>is described by the following qualities:</a:t>
            </a:r>
            <a:endParaRPr dirty="0">
              <a:solidFill>
                <a:schemeClr val="tx1"/>
              </a:solidFill>
              <a:latin typeface="Cambria" panose="02040503050406030204" pitchFamily="18" charset="0"/>
            </a:endParaRPr>
          </a:p>
          <a:p>
            <a:pPr marL="457200" lvl="0" indent="-293211" algn="l" rtl="0">
              <a:spcBef>
                <a:spcPts val="1200"/>
              </a:spcBef>
              <a:spcAft>
                <a:spcPts val="0"/>
              </a:spcAft>
              <a:buSzPct val="100000"/>
              <a:buChar char="●"/>
            </a:pPr>
            <a:r>
              <a:rPr lang="en" dirty="0">
                <a:solidFill>
                  <a:schemeClr val="tx1"/>
                </a:solidFill>
                <a:latin typeface="Cambria" panose="02040503050406030204" pitchFamily="18" charset="0"/>
              </a:rPr>
              <a:t>The pitch it leads to (Its local tonic or principal axis) </a:t>
            </a:r>
            <a:endParaRPr dirty="0">
              <a:solidFill>
                <a:schemeClr val="tx1"/>
              </a:solidFill>
              <a:latin typeface="Cambria" panose="02040503050406030204" pitchFamily="18" charset="0"/>
            </a:endParaRPr>
          </a:p>
          <a:p>
            <a:pPr marL="457200" lvl="0" indent="-293211" algn="l" rtl="0">
              <a:spcBef>
                <a:spcPts val="0"/>
              </a:spcBef>
              <a:spcAft>
                <a:spcPts val="0"/>
              </a:spcAft>
              <a:buSzPct val="100000"/>
              <a:buChar char="●"/>
            </a:pPr>
            <a:r>
              <a:rPr lang="en" dirty="0">
                <a:solidFill>
                  <a:schemeClr val="tx1"/>
                </a:solidFill>
                <a:latin typeface="Cambria" panose="02040503050406030204" pitchFamily="18" charset="0"/>
              </a:rPr>
              <a:t>The </a:t>
            </a:r>
            <a:r>
              <a:rPr lang="en" i="1" dirty="0">
                <a:solidFill>
                  <a:schemeClr val="tx1"/>
                </a:solidFill>
                <a:latin typeface="Cambria" panose="02040503050406030204" pitchFamily="18" charset="0"/>
              </a:rPr>
              <a:t>intervallic</a:t>
            </a:r>
            <a:r>
              <a:rPr lang="en" dirty="0">
                <a:solidFill>
                  <a:schemeClr val="tx1"/>
                </a:solidFill>
                <a:latin typeface="Cambria" panose="02040503050406030204" pitchFamily="18" charset="0"/>
              </a:rPr>
              <a:t> content </a:t>
            </a:r>
            <a:endParaRPr dirty="0">
              <a:solidFill>
                <a:schemeClr val="tx1"/>
              </a:solidFill>
              <a:latin typeface="Cambria" panose="02040503050406030204" pitchFamily="18" charset="0"/>
            </a:endParaRPr>
          </a:p>
          <a:p>
            <a:pPr marL="457200" lvl="0" indent="-293211" algn="l" rtl="0">
              <a:spcBef>
                <a:spcPts val="0"/>
              </a:spcBef>
              <a:spcAft>
                <a:spcPts val="0"/>
              </a:spcAft>
              <a:buSzPct val="100000"/>
              <a:buChar char="●"/>
            </a:pPr>
            <a:r>
              <a:rPr lang="en" dirty="0">
                <a:solidFill>
                  <a:schemeClr val="tx1"/>
                </a:solidFill>
                <a:latin typeface="Cambria" panose="02040503050406030204" pitchFamily="18" charset="0"/>
              </a:rPr>
              <a:t>Each </a:t>
            </a:r>
            <a:r>
              <a:rPr lang="en" dirty="0" err="1">
                <a:solidFill>
                  <a:schemeClr val="tx1"/>
                </a:solidFill>
                <a:latin typeface="Cambria" panose="02040503050406030204" pitchFamily="18" charset="0"/>
              </a:rPr>
              <a:t>çeşni</a:t>
            </a:r>
            <a:r>
              <a:rPr lang="en" dirty="0">
                <a:solidFill>
                  <a:schemeClr val="tx1"/>
                </a:solidFill>
                <a:latin typeface="Cambria" panose="02040503050406030204" pitchFamily="18" charset="0"/>
              </a:rPr>
              <a:t> has a principal axis and one or more secondary axis pitches which function as  stationery. These can function as reference points for transformations</a:t>
            </a:r>
            <a:endParaRPr dirty="0">
              <a:solidFill>
                <a:schemeClr val="tx1"/>
              </a:solidFill>
              <a:latin typeface="Cambria" panose="02040503050406030204" pitchFamily="18" charset="0"/>
            </a:endParaRPr>
          </a:p>
        </p:txBody>
      </p:sp>
      <p:sp>
        <p:nvSpPr>
          <p:cNvPr id="251" name="Google Shape;251;p35"/>
          <p:cNvSpPr txBox="1">
            <a:spLocks noGrp="1"/>
          </p:cNvSpPr>
          <p:nvPr>
            <p:ph type="subTitle" idx="3"/>
          </p:nvPr>
        </p:nvSpPr>
        <p:spPr>
          <a:xfrm>
            <a:off x="1185925" y="3765525"/>
            <a:ext cx="4605600" cy="9348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1000" i="1" dirty="0" err="1">
                <a:solidFill>
                  <a:schemeClr val="tx1"/>
                </a:solidFill>
                <a:latin typeface="Cambria" panose="02040503050406030204" pitchFamily="18" charset="0"/>
              </a:rPr>
              <a:t>Çeşni</a:t>
            </a:r>
            <a:r>
              <a:rPr lang="en" sz="1000" i="1" dirty="0">
                <a:solidFill>
                  <a:schemeClr val="tx1"/>
                </a:solidFill>
                <a:latin typeface="Cambria" panose="02040503050406030204" pitchFamily="18" charset="0"/>
              </a:rPr>
              <a:t> </a:t>
            </a:r>
            <a:r>
              <a:rPr lang="en" sz="1000" dirty="0">
                <a:solidFill>
                  <a:schemeClr val="tx1"/>
                </a:solidFill>
                <a:latin typeface="Cambria" panose="02040503050406030204" pitchFamily="18" charset="0"/>
              </a:rPr>
              <a:t>is composed of </a:t>
            </a:r>
            <a:r>
              <a:rPr lang="en" sz="1000" i="1" dirty="0" err="1">
                <a:solidFill>
                  <a:schemeClr val="tx1"/>
                </a:solidFill>
                <a:latin typeface="Cambria" panose="02040503050406030204" pitchFamily="18" charset="0"/>
              </a:rPr>
              <a:t>Perde’s</a:t>
            </a:r>
            <a:r>
              <a:rPr lang="en" sz="1000" i="1" dirty="0">
                <a:solidFill>
                  <a:schemeClr val="tx1"/>
                </a:solidFill>
                <a:latin typeface="Cambria" panose="02040503050406030204" pitchFamily="18" charset="0"/>
              </a:rPr>
              <a:t> - </a:t>
            </a:r>
            <a:r>
              <a:rPr lang="en" sz="1000" dirty="0">
                <a:solidFill>
                  <a:schemeClr val="tx1"/>
                </a:solidFill>
                <a:latin typeface="Cambria" panose="02040503050406030204" pitchFamily="18" charset="0"/>
              </a:rPr>
              <a:t>pitch units which may correspond to a specific frequency or a bandwidth of frequencies depending on the context. In Turkish music each </a:t>
            </a:r>
            <a:r>
              <a:rPr lang="en" sz="1000" i="1" dirty="0" err="1">
                <a:solidFill>
                  <a:schemeClr val="tx1"/>
                </a:solidFill>
                <a:latin typeface="Cambria" panose="02040503050406030204" pitchFamily="18" charset="0"/>
              </a:rPr>
              <a:t>Perde</a:t>
            </a:r>
            <a:r>
              <a:rPr lang="en" sz="1000" i="1" dirty="0">
                <a:solidFill>
                  <a:schemeClr val="tx1"/>
                </a:solidFill>
                <a:latin typeface="Cambria" panose="02040503050406030204" pitchFamily="18" charset="0"/>
              </a:rPr>
              <a:t> (</a:t>
            </a:r>
            <a:r>
              <a:rPr lang="en" sz="1000" dirty="0">
                <a:solidFill>
                  <a:schemeClr val="tx1"/>
                </a:solidFill>
                <a:latin typeface="Cambria" panose="02040503050406030204" pitchFamily="18" charset="0"/>
              </a:rPr>
              <a:t>Pitch)  and </a:t>
            </a:r>
            <a:r>
              <a:rPr lang="en" sz="1000" i="1" dirty="0" err="1">
                <a:solidFill>
                  <a:schemeClr val="tx1"/>
                </a:solidFill>
                <a:latin typeface="Cambria" panose="02040503050406030204" pitchFamily="18" charset="0"/>
              </a:rPr>
              <a:t>Çeşni</a:t>
            </a:r>
            <a:r>
              <a:rPr lang="en" sz="1000" i="1" dirty="0">
                <a:solidFill>
                  <a:schemeClr val="tx1"/>
                </a:solidFill>
                <a:latin typeface="Cambria" panose="02040503050406030204" pitchFamily="18" charset="0"/>
              </a:rPr>
              <a:t> </a:t>
            </a:r>
            <a:r>
              <a:rPr lang="en" sz="1000" dirty="0">
                <a:solidFill>
                  <a:schemeClr val="tx1"/>
                </a:solidFill>
                <a:latin typeface="Cambria" panose="02040503050406030204" pitchFamily="18" charset="0"/>
              </a:rPr>
              <a:t>(Flavor) has a textual label. Customarily, </a:t>
            </a:r>
            <a:r>
              <a:rPr lang="en" sz="1000" i="1" dirty="0" err="1">
                <a:solidFill>
                  <a:schemeClr val="tx1"/>
                </a:solidFill>
                <a:latin typeface="Cambria" panose="02040503050406030204" pitchFamily="18" charset="0"/>
              </a:rPr>
              <a:t>Perde</a:t>
            </a:r>
            <a:r>
              <a:rPr lang="en" sz="1000" i="1" dirty="0">
                <a:solidFill>
                  <a:schemeClr val="tx1"/>
                </a:solidFill>
                <a:latin typeface="Cambria" panose="02040503050406030204" pitchFamily="18" charset="0"/>
              </a:rPr>
              <a:t> </a:t>
            </a:r>
            <a:r>
              <a:rPr lang="en" sz="1000" dirty="0">
                <a:solidFill>
                  <a:schemeClr val="tx1"/>
                </a:solidFill>
                <a:latin typeface="Cambria" panose="02040503050406030204" pitchFamily="18" charset="0"/>
              </a:rPr>
              <a:t>is written first and </a:t>
            </a:r>
            <a:r>
              <a:rPr lang="en" sz="1000" i="1" dirty="0" err="1">
                <a:solidFill>
                  <a:schemeClr val="tx1"/>
                </a:solidFill>
                <a:latin typeface="Cambria" panose="02040503050406030204" pitchFamily="18" charset="0"/>
              </a:rPr>
              <a:t>Çeşni</a:t>
            </a:r>
            <a:r>
              <a:rPr lang="en" sz="1000" dirty="0">
                <a:solidFill>
                  <a:schemeClr val="tx1"/>
                </a:solidFill>
                <a:latin typeface="Cambria" panose="02040503050406030204" pitchFamily="18" charset="0"/>
              </a:rPr>
              <a:t> is written second. Our model utilizes the following notation: </a:t>
            </a:r>
            <a:r>
              <a:rPr lang="en" sz="1000" i="1" dirty="0" err="1">
                <a:solidFill>
                  <a:schemeClr val="tx1"/>
                </a:solidFill>
                <a:latin typeface="Cambria" panose="02040503050406030204" pitchFamily="18" charset="0"/>
              </a:rPr>
              <a:t>Dügah</a:t>
            </a:r>
            <a:r>
              <a:rPr lang="en" sz="1000" i="1" baseline="30000" dirty="0" err="1">
                <a:solidFill>
                  <a:schemeClr val="tx1"/>
                </a:solidFill>
                <a:latin typeface="Cambria" panose="02040503050406030204" pitchFamily="18" charset="0"/>
              </a:rPr>
              <a:t>Uşşak</a:t>
            </a:r>
            <a:r>
              <a:rPr lang="en" sz="1000" i="1" baseline="30000" dirty="0">
                <a:solidFill>
                  <a:schemeClr val="tx1"/>
                </a:solidFill>
                <a:latin typeface="Cambria" panose="02040503050406030204" pitchFamily="18" charset="0"/>
              </a:rPr>
              <a:t> </a:t>
            </a:r>
            <a:r>
              <a:rPr lang="en" sz="1000" i="1" dirty="0" err="1">
                <a:solidFill>
                  <a:schemeClr val="tx1"/>
                </a:solidFill>
                <a:latin typeface="Cambria" panose="02040503050406030204" pitchFamily="18" charset="0"/>
              </a:rPr>
              <a:t>Rast</a:t>
            </a:r>
            <a:r>
              <a:rPr lang="en" sz="1000" i="1" baseline="30000" dirty="0" err="1">
                <a:solidFill>
                  <a:schemeClr val="tx1"/>
                </a:solidFill>
                <a:latin typeface="Cambria" panose="02040503050406030204" pitchFamily="18" charset="0"/>
              </a:rPr>
              <a:t>Rast</a:t>
            </a:r>
            <a:r>
              <a:rPr lang="en" sz="1000" i="1" baseline="30000" dirty="0">
                <a:solidFill>
                  <a:schemeClr val="tx1"/>
                </a:solidFill>
                <a:latin typeface="Cambria" panose="02040503050406030204" pitchFamily="18" charset="0"/>
              </a:rPr>
              <a:t> </a:t>
            </a:r>
            <a:r>
              <a:rPr lang="en" sz="1000" dirty="0">
                <a:solidFill>
                  <a:schemeClr val="tx1"/>
                </a:solidFill>
                <a:latin typeface="Cambria" panose="02040503050406030204" pitchFamily="18" charset="0"/>
              </a:rPr>
              <a:t>meaning </a:t>
            </a:r>
            <a:r>
              <a:rPr lang="en" sz="1000" dirty="0" err="1">
                <a:solidFill>
                  <a:schemeClr val="tx1"/>
                </a:solidFill>
                <a:latin typeface="Cambria" panose="02040503050406030204" pitchFamily="18" charset="0"/>
              </a:rPr>
              <a:t>Uşşak</a:t>
            </a:r>
            <a:r>
              <a:rPr lang="en" sz="1000" dirty="0">
                <a:solidFill>
                  <a:schemeClr val="tx1"/>
                </a:solidFill>
                <a:latin typeface="Cambria" panose="02040503050406030204" pitchFamily="18" charset="0"/>
              </a:rPr>
              <a:t> </a:t>
            </a:r>
            <a:r>
              <a:rPr lang="en" sz="1000" dirty="0" err="1">
                <a:solidFill>
                  <a:schemeClr val="tx1"/>
                </a:solidFill>
                <a:latin typeface="Cambria" panose="02040503050406030204" pitchFamily="18" charset="0"/>
              </a:rPr>
              <a:t>Çeşni</a:t>
            </a:r>
            <a:r>
              <a:rPr lang="en" sz="1000" dirty="0">
                <a:solidFill>
                  <a:schemeClr val="tx1"/>
                </a:solidFill>
                <a:latin typeface="Cambria" panose="02040503050406030204" pitchFamily="18" charset="0"/>
              </a:rPr>
              <a:t> is built upon </a:t>
            </a:r>
            <a:r>
              <a:rPr lang="en" sz="1000" dirty="0" err="1">
                <a:solidFill>
                  <a:schemeClr val="tx1"/>
                </a:solidFill>
                <a:latin typeface="Cambria" panose="02040503050406030204" pitchFamily="18" charset="0"/>
              </a:rPr>
              <a:t>Dügah</a:t>
            </a:r>
            <a:r>
              <a:rPr lang="en" sz="1000" dirty="0">
                <a:solidFill>
                  <a:schemeClr val="tx1"/>
                </a:solidFill>
                <a:latin typeface="Cambria" panose="02040503050406030204" pitchFamily="18" charset="0"/>
              </a:rPr>
              <a:t> </a:t>
            </a:r>
            <a:r>
              <a:rPr lang="en" sz="1000" dirty="0" err="1">
                <a:solidFill>
                  <a:schemeClr val="tx1"/>
                </a:solidFill>
                <a:latin typeface="Cambria" panose="02040503050406030204" pitchFamily="18" charset="0"/>
              </a:rPr>
              <a:t>Perde</a:t>
            </a:r>
            <a:r>
              <a:rPr lang="en" sz="1000" dirty="0">
                <a:solidFill>
                  <a:schemeClr val="tx1"/>
                </a:solidFill>
                <a:latin typeface="Cambria" panose="02040503050406030204" pitchFamily="18" charset="0"/>
              </a:rPr>
              <a:t>. </a:t>
            </a:r>
            <a:endParaRPr sz="1000" dirty="0">
              <a:solidFill>
                <a:schemeClr val="tx1"/>
              </a:solidFill>
              <a:latin typeface="Cambria" panose="02040503050406030204" pitchFamily="18" charset="0"/>
            </a:endParaRPr>
          </a:p>
        </p:txBody>
      </p:sp>
      <p:pic>
        <p:nvPicPr>
          <p:cNvPr id="252" name="Google Shape;252;p35"/>
          <p:cNvPicPr preferRelativeResize="0">
            <a:picLocks noGrp="1"/>
          </p:cNvPicPr>
          <p:nvPr>
            <p:ph type="pic" idx="4"/>
          </p:nvPr>
        </p:nvPicPr>
        <p:blipFill rotWithShape="1">
          <a:blip r:embed="rId3">
            <a:alphaModFix/>
          </a:blip>
          <a:srcRect l="37881" t="33337" r="41914" b="5537"/>
          <a:stretch/>
        </p:blipFill>
        <p:spPr>
          <a:xfrm>
            <a:off x="6156550" y="1272250"/>
            <a:ext cx="1792800" cy="3490800"/>
          </a:xfrm>
          <a:prstGeom prst="roundRect">
            <a:avLst>
              <a:gd name="adj" fmla="val 16667"/>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642699" y="812625"/>
            <a:ext cx="7475961" cy="72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3) Transition to Superstructures and our Questions</a:t>
            </a:r>
            <a:endParaRPr dirty="0"/>
          </a:p>
        </p:txBody>
      </p:sp>
      <p:sp>
        <p:nvSpPr>
          <p:cNvPr id="258" name="Google Shape;258;p36"/>
          <p:cNvSpPr/>
          <p:nvPr/>
        </p:nvSpPr>
        <p:spPr>
          <a:xfrm>
            <a:off x="4315123" y="2357607"/>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4619576" y="2721837"/>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4315123" y="3030201"/>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4619576" y="3304924"/>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4315123" y="3658302"/>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4619576" y="3980002"/>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4315123" y="4322509"/>
            <a:ext cx="203700" cy="204900"/>
          </a:xfrm>
          <a:prstGeom prst="ellipse">
            <a:avLst/>
          </a:prstGeom>
          <a:solidFill>
            <a:schemeClr val="accent4"/>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5385413" y="2246993"/>
            <a:ext cx="421200" cy="42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266" name="Google Shape;266;p36"/>
          <p:cNvSpPr/>
          <p:nvPr/>
        </p:nvSpPr>
        <p:spPr>
          <a:xfrm>
            <a:off x="5923279" y="3407356"/>
            <a:ext cx="421200" cy="42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267" name="Google Shape;267;p36"/>
          <p:cNvSpPr/>
          <p:nvPr/>
        </p:nvSpPr>
        <p:spPr>
          <a:xfrm>
            <a:off x="5557066" y="4081594"/>
            <a:ext cx="421200" cy="42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268" name="Google Shape;268;p36"/>
          <p:cNvSpPr/>
          <p:nvPr/>
        </p:nvSpPr>
        <p:spPr>
          <a:xfrm>
            <a:off x="6956182" y="2521824"/>
            <a:ext cx="575100" cy="596100"/>
          </a:xfrm>
          <a:prstGeom prst="ellipse">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7055570" y="3658304"/>
            <a:ext cx="575100" cy="596100"/>
          </a:xfrm>
          <a:prstGeom prst="ellipse">
            <a:avLst/>
          </a:prstGeom>
          <a:solidFill>
            <a:schemeClr val="accent1"/>
          </a:solidFill>
          <a:ln w="9525" cap="flat" cmpd="sng">
            <a:solidFill>
              <a:srgbClr val="437D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8118661" y="2926703"/>
            <a:ext cx="795300" cy="8247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5759591" y="2778405"/>
            <a:ext cx="421200" cy="42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272" name="Google Shape;272;p36"/>
          <p:cNvSpPr txBox="1"/>
          <p:nvPr/>
        </p:nvSpPr>
        <p:spPr>
          <a:xfrm>
            <a:off x="4239235" y="1871806"/>
            <a:ext cx="682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a:ea typeface="Inter"/>
                <a:cs typeface="Inter"/>
                <a:sym typeface="Inter"/>
              </a:rPr>
              <a:t>Perde</a:t>
            </a:r>
            <a:endParaRPr sz="1000">
              <a:latin typeface="Inter"/>
              <a:ea typeface="Inter"/>
              <a:cs typeface="Inter"/>
              <a:sym typeface="Inter"/>
            </a:endParaRPr>
          </a:p>
        </p:txBody>
      </p:sp>
      <p:sp>
        <p:nvSpPr>
          <p:cNvPr id="273" name="Google Shape;273;p36"/>
          <p:cNvSpPr txBox="1"/>
          <p:nvPr/>
        </p:nvSpPr>
        <p:spPr>
          <a:xfrm>
            <a:off x="5348181" y="1858638"/>
            <a:ext cx="57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a:ea typeface="Inter"/>
                <a:cs typeface="Inter"/>
                <a:sym typeface="Inter"/>
              </a:rPr>
              <a:t>Çeşni</a:t>
            </a:r>
            <a:endParaRPr sz="1000">
              <a:latin typeface="Inter"/>
              <a:ea typeface="Inter"/>
              <a:cs typeface="Inter"/>
              <a:sym typeface="Inter"/>
            </a:endParaRPr>
          </a:p>
        </p:txBody>
      </p:sp>
      <p:sp>
        <p:nvSpPr>
          <p:cNvPr id="274" name="Google Shape;274;p36"/>
          <p:cNvSpPr txBox="1"/>
          <p:nvPr/>
        </p:nvSpPr>
        <p:spPr>
          <a:xfrm>
            <a:off x="6802884" y="1861328"/>
            <a:ext cx="63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a:ea typeface="Inter"/>
                <a:cs typeface="Inter"/>
                <a:sym typeface="Inter"/>
              </a:rPr>
              <a:t>Makam</a:t>
            </a:r>
            <a:endParaRPr sz="1000">
              <a:latin typeface="Inter"/>
              <a:ea typeface="Inter"/>
              <a:cs typeface="Inter"/>
              <a:sym typeface="Inter"/>
            </a:endParaRPr>
          </a:p>
        </p:txBody>
      </p:sp>
      <p:sp>
        <p:nvSpPr>
          <p:cNvPr id="275" name="Google Shape;275;p36"/>
          <p:cNvSpPr txBox="1"/>
          <p:nvPr/>
        </p:nvSpPr>
        <p:spPr>
          <a:xfrm>
            <a:off x="8240399" y="1848925"/>
            <a:ext cx="733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a:ea typeface="Inter"/>
                <a:cs typeface="Inter"/>
                <a:sym typeface="Inter"/>
              </a:rPr>
              <a:t>Terkib</a:t>
            </a:r>
            <a:endParaRPr sz="1000">
              <a:latin typeface="Inter"/>
              <a:ea typeface="Inter"/>
              <a:cs typeface="Inter"/>
              <a:sym typeface="Inter"/>
            </a:endParaRPr>
          </a:p>
        </p:txBody>
      </p:sp>
      <p:sp>
        <p:nvSpPr>
          <p:cNvPr id="276" name="Google Shape;276;p36"/>
          <p:cNvSpPr txBox="1"/>
          <p:nvPr/>
        </p:nvSpPr>
        <p:spPr>
          <a:xfrm>
            <a:off x="3531428" y="1866688"/>
            <a:ext cx="552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Inter"/>
                <a:ea typeface="Inter"/>
                <a:cs typeface="Inter"/>
                <a:sym typeface="Inter"/>
              </a:rPr>
              <a:t>Level:</a:t>
            </a:r>
            <a:endParaRPr sz="1000">
              <a:latin typeface="Inter"/>
              <a:ea typeface="Inter"/>
              <a:cs typeface="Inter"/>
              <a:sym typeface="Inter"/>
            </a:endParaRPr>
          </a:p>
        </p:txBody>
      </p:sp>
      <p:sp>
        <p:nvSpPr>
          <p:cNvPr id="277" name="Google Shape;277;p36"/>
          <p:cNvSpPr txBox="1"/>
          <p:nvPr/>
        </p:nvSpPr>
        <p:spPr>
          <a:xfrm>
            <a:off x="495150" y="1584350"/>
            <a:ext cx="2767200" cy="35094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SzPts val="1200"/>
              <a:buFont typeface="Inter"/>
              <a:buChar char="-"/>
            </a:pPr>
            <a:r>
              <a:rPr lang="en" sz="1200" dirty="0">
                <a:latin typeface="Inter"/>
                <a:ea typeface="Inter"/>
                <a:cs typeface="Inter"/>
                <a:sym typeface="Inter"/>
              </a:rPr>
              <a:t>How are </a:t>
            </a:r>
            <a:r>
              <a:rPr lang="en" sz="1200" dirty="0" err="1">
                <a:latin typeface="Inter"/>
                <a:ea typeface="Inter"/>
                <a:cs typeface="Inter"/>
                <a:sym typeface="Inter"/>
              </a:rPr>
              <a:t>makams</a:t>
            </a:r>
            <a:r>
              <a:rPr lang="en" sz="1200" dirty="0">
                <a:latin typeface="Inter"/>
                <a:ea typeface="Inter"/>
                <a:cs typeface="Inter"/>
                <a:sym typeface="Inter"/>
              </a:rPr>
              <a:t> connected through different melodic units?</a:t>
            </a:r>
            <a:endParaRPr sz="1200" dirty="0">
              <a:latin typeface="Inter"/>
              <a:ea typeface="Inter"/>
              <a:cs typeface="Inter"/>
              <a:sym typeface="Inter"/>
            </a:endParaRPr>
          </a:p>
          <a:p>
            <a:pPr marL="457200" lvl="0" indent="-304800" algn="just" rtl="0">
              <a:spcBef>
                <a:spcPts val="0"/>
              </a:spcBef>
              <a:spcAft>
                <a:spcPts val="0"/>
              </a:spcAft>
              <a:buSzPts val="1200"/>
              <a:buFont typeface="Inter"/>
              <a:buChar char="-"/>
            </a:pPr>
            <a:r>
              <a:rPr lang="en" sz="1200" dirty="0">
                <a:latin typeface="Inter"/>
                <a:ea typeface="Inter"/>
                <a:cs typeface="Inter"/>
                <a:sym typeface="Inter"/>
              </a:rPr>
              <a:t>How are these melodic units related?</a:t>
            </a:r>
            <a:endParaRPr sz="1200" dirty="0">
              <a:latin typeface="Inter"/>
              <a:ea typeface="Inter"/>
              <a:cs typeface="Inter"/>
              <a:sym typeface="Inter"/>
            </a:endParaRPr>
          </a:p>
          <a:p>
            <a:pPr marL="457200" lvl="0" indent="-304800" algn="just" rtl="0">
              <a:spcBef>
                <a:spcPts val="0"/>
              </a:spcBef>
              <a:spcAft>
                <a:spcPts val="0"/>
              </a:spcAft>
              <a:buSzPts val="1200"/>
              <a:buFont typeface="Inter"/>
              <a:buChar char="-"/>
            </a:pPr>
            <a:r>
              <a:rPr lang="en" sz="1200" dirty="0">
                <a:latin typeface="Inter"/>
                <a:ea typeface="Inter"/>
                <a:cs typeface="Inter"/>
                <a:sym typeface="Inter"/>
              </a:rPr>
              <a:t>What kind of pitch relations do the melodic units utilize in order to progress from one to another?</a:t>
            </a:r>
            <a:endParaRPr sz="1200" dirty="0">
              <a:latin typeface="Inter"/>
              <a:ea typeface="Inter"/>
              <a:cs typeface="Inter"/>
              <a:sym typeface="Inter"/>
            </a:endParaRPr>
          </a:p>
          <a:p>
            <a:pPr marL="457200" lvl="0" indent="-304800" algn="just" rtl="0">
              <a:spcBef>
                <a:spcPts val="0"/>
              </a:spcBef>
              <a:spcAft>
                <a:spcPts val="0"/>
              </a:spcAft>
              <a:buSzPts val="1200"/>
              <a:buFont typeface="Inter"/>
              <a:buChar char="-"/>
            </a:pPr>
            <a:r>
              <a:rPr lang="en" sz="1200" dirty="0">
                <a:latin typeface="Inter"/>
                <a:ea typeface="Inter"/>
                <a:cs typeface="Inter"/>
                <a:sym typeface="Inter"/>
              </a:rPr>
              <a:t>What paths do they follow in order to progress?</a:t>
            </a:r>
            <a:endParaRPr sz="1200" dirty="0">
              <a:latin typeface="Inter"/>
              <a:ea typeface="Inter"/>
              <a:cs typeface="Inter"/>
              <a:sym typeface="Inter"/>
            </a:endParaRPr>
          </a:p>
          <a:p>
            <a:pPr marL="457200" lvl="0" indent="-304800" algn="just" rtl="0">
              <a:spcBef>
                <a:spcPts val="0"/>
              </a:spcBef>
              <a:spcAft>
                <a:spcPts val="0"/>
              </a:spcAft>
              <a:buSzPts val="1200"/>
              <a:buFont typeface="Inter"/>
              <a:buChar char="-"/>
            </a:pPr>
            <a:r>
              <a:rPr lang="en" sz="1200" dirty="0">
                <a:latin typeface="Inter"/>
                <a:ea typeface="Inter"/>
                <a:cs typeface="Inter"/>
                <a:sym typeface="Inter"/>
              </a:rPr>
              <a:t>How do </a:t>
            </a:r>
            <a:r>
              <a:rPr lang="en" sz="1200" dirty="0" err="1">
                <a:latin typeface="Inter"/>
                <a:ea typeface="Inter"/>
                <a:cs typeface="Inter"/>
                <a:sym typeface="Inter"/>
              </a:rPr>
              <a:t>makams</a:t>
            </a:r>
            <a:r>
              <a:rPr lang="en" sz="1200" dirty="0">
                <a:latin typeface="Inter"/>
                <a:ea typeface="Inter"/>
                <a:cs typeface="Inter"/>
                <a:sym typeface="Inter"/>
              </a:rPr>
              <a:t> compose larger structures via common melodic units?</a:t>
            </a:r>
            <a:endParaRPr sz="1200" dirty="0">
              <a:latin typeface="Inter"/>
              <a:ea typeface="Inter"/>
              <a:cs typeface="Inter"/>
              <a:sym typeface="Inter"/>
            </a:endParaRPr>
          </a:p>
          <a:p>
            <a:pPr marL="457200" lvl="0" indent="-304800" algn="just" rtl="0">
              <a:spcBef>
                <a:spcPts val="0"/>
              </a:spcBef>
              <a:spcAft>
                <a:spcPts val="0"/>
              </a:spcAft>
              <a:buSzPts val="1200"/>
              <a:buFont typeface="Inter"/>
              <a:buChar char="-"/>
            </a:pPr>
            <a:r>
              <a:rPr lang="en" sz="1200" dirty="0">
                <a:latin typeface="Inter"/>
                <a:ea typeface="Inter"/>
                <a:cs typeface="Inter"/>
                <a:sym typeface="Inter"/>
              </a:rPr>
              <a:t>Without the existence of stable frequency and measurement option how can we form relations?</a:t>
            </a:r>
            <a:endParaRPr sz="1200" dirty="0">
              <a:latin typeface="Inter"/>
              <a:ea typeface="Inter"/>
              <a:cs typeface="Inter"/>
              <a:sym typeface="Inter"/>
            </a:endParaRPr>
          </a:p>
        </p:txBody>
      </p:sp>
      <p:sp>
        <p:nvSpPr>
          <p:cNvPr id="278" name="Google Shape;278;p36"/>
          <p:cNvSpPr/>
          <p:nvPr/>
        </p:nvSpPr>
        <p:spPr>
          <a:xfrm>
            <a:off x="4138075" y="2235225"/>
            <a:ext cx="792900" cy="1312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4173100" y="3630675"/>
            <a:ext cx="682800" cy="1030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4271025" y="2659000"/>
            <a:ext cx="823200" cy="15867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3955250" y="2981875"/>
            <a:ext cx="1028100" cy="1312800"/>
          </a:xfrm>
          <a:prstGeom prst="roundRect">
            <a:avLst>
              <a:gd name="adj" fmla="val 16667"/>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 name="Google Shape;282;p36"/>
          <p:cNvCxnSpPr>
            <a:endCxn id="265" idx="2"/>
          </p:cNvCxnSpPr>
          <p:nvPr/>
        </p:nvCxnSpPr>
        <p:spPr>
          <a:xfrm rot="10800000" flipH="1">
            <a:off x="4935713" y="2459993"/>
            <a:ext cx="449700" cy="660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83" name="Google Shape;283;p36"/>
          <p:cNvCxnSpPr>
            <a:endCxn id="271" idx="2"/>
          </p:cNvCxnSpPr>
          <p:nvPr/>
        </p:nvCxnSpPr>
        <p:spPr>
          <a:xfrm rot="10800000" flipH="1">
            <a:off x="5118491" y="2991405"/>
            <a:ext cx="641100" cy="2907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284" name="Google Shape;284;p36"/>
          <p:cNvCxnSpPr>
            <a:stCxn id="281" idx="3"/>
            <a:endCxn id="266" idx="2"/>
          </p:cNvCxnSpPr>
          <p:nvPr/>
        </p:nvCxnSpPr>
        <p:spPr>
          <a:xfrm rot="10800000" flipH="1">
            <a:off x="4983350" y="3620275"/>
            <a:ext cx="939900" cy="18000"/>
          </a:xfrm>
          <a:prstGeom prst="curvedConnector3">
            <a:avLst>
              <a:gd name="adj1" fmla="val 50002"/>
            </a:avLst>
          </a:prstGeom>
          <a:noFill/>
          <a:ln w="9525" cap="flat" cmpd="sng">
            <a:solidFill>
              <a:srgbClr val="FF00FF"/>
            </a:solidFill>
            <a:prstDash val="solid"/>
            <a:round/>
            <a:headEnd type="none" w="med" len="med"/>
            <a:tailEnd type="none" w="med" len="med"/>
          </a:ln>
        </p:spPr>
      </p:cxnSp>
      <p:cxnSp>
        <p:nvCxnSpPr>
          <p:cNvPr id="285" name="Google Shape;285;p36"/>
          <p:cNvCxnSpPr>
            <a:endCxn id="267" idx="3"/>
          </p:cNvCxnSpPr>
          <p:nvPr/>
        </p:nvCxnSpPr>
        <p:spPr>
          <a:xfrm>
            <a:off x="4855850" y="4378608"/>
            <a:ext cx="762900" cy="66600"/>
          </a:xfrm>
          <a:prstGeom prst="curvedConnector4">
            <a:avLst>
              <a:gd name="adj1" fmla="val 45957"/>
              <a:gd name="adj2" fmla="val 551218"/>
            </a:avLst>
          </a:prstGeom>
          <a:noFill/>
          <a:ln w="9525" cap="flat" cmpd="sng">
            <a:solidFill>
              <a:schemeClr val="dk2"/>
            </a:solidFill>
            <a:prstDash val="solid"/>
            <a:round/>
            <a:headEnd type="none" w="med" len="med"/>
            <a:tailEnd type="none" w="med" len="med"/>
          </a:ln>
        </p:spPr>
      </p:cxnSp>
      <p:sp>
        <p:nvSpPr>
          <p:cNvPr id="286" name="Google Shape;286;p36"/>
          <p:cNvSpPr/>
          <p:nvPr/>
        </p:nvSpPr>
        <p:spPr>
          <a:xfrm>
            <a:off x="5309675" y="2160425"/>
            <a:ext cx="1257900" cy="1745100"/>
          </a:xfrm>
          <a:prstGeom prst="roundRect">
            <a:avLst>
              <a:gd name="adj" fmla="val 16667"/>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5201675" y="2721825"/>
            <a:ext cx="1257900" cy="2025600"/>
          </a:xfrm>
          <a:prstGeom prst="roundRect">
            <a:avLst>
              <a:gd name="adj" fmla="val 16667"/>
            </a:avLst>
          </a:prstGeom>
          <a:noFill/>
          <a:ln w="952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36"/>
          <p:cNvCxnSpPr>
            <a:endCxn id="268" idx="2"/>
          </p:cNvCxnSpPr>
          <p:nvPr/>
        </p:nvCxnSpPr>
        <p:spPr>
          <a:xfrm>
            <a:off x="6572782" y="2725374"/>
            <a:ext cx="383400" cy="945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89" name="Google Shape;289;p36"/>
          <p:cNvCxnSpPr>
            <a:endCxn id="269" idx="2"/>
          </p:cNvCxnSpPr>
          <p:nvPr/>
        </p:nvCxnSpPr>
        <p:spPr>
          <a:xfrm rot="10800000" flipH="1">
            <a:off x="6464570" y="3956354"/>
            <a:ext cx="591000" cy="372900"/>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290" name="Google Shape;290;p36"/>
          <p:cNvSpPr/>
          <p:nvPr/>
        </p:nvSpPr>
        <p:spPr>
          <a:xfrm>
            <a:off x="6871850" y="2401400"/>
            <a:ext cx="823200" cy="2025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 name="Google Shape;291;p36"/>
          <p:cNvCxnSpPr>
            <a:endCxn id="270" idx="2"/>
          </p:cNvCxnSpPr>
          <p:nvPr/>
        </p:nvCxnSpPr>
        <p:spPr>
          <a:xfrm rot="10800000" flipH="1">
            <a:off x="7695061" y="3339053"/>
            <a:ext cx="423600" cy="684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292" name="Google Shape;292;p36"/>
          <p:cNvCxnSpPr/>
          <p:nvPr/>
        </p:nvCxnSpPr>
        <p:spPr>
          <a:xfrm rot="-5400000" flipH="1">
            <a:off x="5734025" y="2559825"/>
            <a:ext cx="306900" cy="207300"/>
          </a:xfrm>
          <a:prstGeom prst="curvedConnector3">
            <a:avLst>
              <a:gd name="adj1" fmla="val 50000"/>
            </a:avLst>
          </a:prstGeom>
          <a:noFill/>
          <a:ln w="9525" cap="flat" cmpd="sng">
            <a:solidFill>
              <a:schemeClr val="dk2"/>
            </a:solidFill>
            <a:prstDash val="dash"/>
            <a:round/>
            <a:headEnd type="none" w="med" len="med"/>
            <a:tailEnd type="none" w="med" len="med"/>
          </a:ln>
        </p:spPr>
      </p:cxnSp>
      <p:cxnSp>
        <p:nvCxnSpPr>
          <p:cNvPr id="293" name="Google Shape;293;p36"/>
          <p:cNvCxnSpPr/>
          <p:nvPr/>
        </p:nvCxnSpPr>
        <p:spPr>
          <a:xfrm rot="-5400000" flipH="1">
            <a:off x="5928700" y="3330800"/>
            <a:ext cx="240900" cy="16500"/>
          </a:xfrm>
          <a:prstGeom prst="curvedConnector3">
            <a:avLst>
              <a:gd name="adj1" fmla="val 50000"/>
            </a:avLst>
          </a:prstGeom>
          <a:noFill/>
          <a:ln w="9525" cap="flat" cmpd="sng">
            <a:solidFill>
              <a:schemeClr val="dk2"/>
            </a:solidFill>
            <a:prstDash val="dash"/>
            <a:round/>
            <a:headEnd type="none" w="med" len="med"/>
            <a:tailEnd type="none" w="med" len="med"/>
          </a:ln>
        </p:spPr>
      </p:cxnSp>
      <p:cxnSp>
        <p:nvCxnSpPr>
          <p:cNvPr id="294" name="Google Shape;294;p36"/>
          <p:cNvCxnSpPr/>
          <p:nvPr/>
        </p:nvCxnSpPr>
        <p:spPr>
          <a:xfrm rot="5400000">
            <a:off x="5173975" y="3503388"/>
            <a:ext cx="1061400" cy="158400"/>
          </a:xfrm>
          <a:prstGeom prst="curvedConnector3">
            <a:avLst>
              <a:gd name="adj1" fmla="val 50000"/>
            </a:avLst>
          </a:prstGeom>
          <a:noFill/>
          <a:ln w="9525" cap="flat" cmpd="sng">
            <a:solidFill>
              <a:schemeClr val="dk2"/>
            </a:solidFill>
            <a:prstDash val="dash"/>
            <a:round/>
            <a:headEnd type="none" w="med" len="med"/>
            <a:tailEnd type="none" w="med" len="med"/>
          </a:ln>
        </p:spPr>
      </p:cxnSp>
      <p:cxnSp>
        <p:nvCxnSpPr>
          <p:cNvPr id="295" name="Google Shape;295;p36"/>
          <p:cNvCxnSpPr/>
          <p:nvPr/>
        </p:nvCxnSpPr>
        <p:spPr>
          <a:xfrm rot="-5400000">
            <a:off x="5874800" y="3946900"/>
            <a:ext cx="465300" cy="232800"/>
          </a:xfrm>
          <a:prstGeom prst="curvedConnector3">
            <a:avLst>
              <a:gd name="adj1" fmla="val 50000"/>
            </a:avLst>
          </a:prstGeom>
          <a:noFill/>
          <a:ln w="9525" cap="flat" cmpd="sng">
            <a:solidFill>
              <a:schemeClr val="dk2"/>
            </a:solidFill>
            <a:prstDash val="dash"/>
            <a:round/>
            <a:headEnd type="none" w="med" len="med"/>
            <a:tailEnd type="none" w="med" len="med"/>
          </a:ln>
        </p:spPr>
      </p:cxnSp>
      <p:cxnSp>
        <p:nvCxnSpPr>
          <p:cNvPr id="296" name="Google Shape;296;p36"/>
          <p:cNvCxnSpPr/>
          <p:nvPr/>
        </p:nvCxnSpPr>
        <p:spPr>
          <a:xfrm rot="-5400000" flipH="1">
            <a:off x="7029700" y="3348700"/>
            <a:ext cx="507000" cy="91500"/>
          </a:xfrm>
          <a:prstGeom prst="curvedConnector3">
            <a:avLst>
              <a:gd name="adj1" fmla="val 50000"/>
            </a:avLst>
          </a:prstGeom>
          <a:noFill/>
          <a:ln w="9525" cap="flat" cmpd="sng">
            <a:solidFill>
              <a:schemeClr val="dk2"/>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Monochrome - v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2151</Words>
  <Application>Microsoft Macintosh PowerPoint</Application>
  <PresentationFormat>On-screen Show (16:9)</PresentationFormat>
  <Paragraphs>121</Paragraphs>
  <Slides>17</Slides>
  <Notes>17</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Open Sans Medium</vt:lpstr>
      <vt:lpstr>Lato Light</vt:lpstr>
      <vt:lpstr>League Spartan</vt:lpstr>
      <vt:lpstr>League Spartan Medium</vt:lpstr>
      <vt:lpstr>Arial</vt:lpstr>
      <vt:lpstr>Cambria</vt:lpstr>
      <vt:lpstr>Times New Roman</vt:lpstr>
      <vt:lpstr>Inter</vt:lpstr>
      <vt:lpstr>Calibri</vt:lpstr>
      <vt:lpstr>Poppins</vt:lpstr>
      <vt:lpstr>Simple Light</vt:lpstr>
      <vt:lpstr>Modern Monochrome - v1</vt:lpstr>
      <vt:lpstr>A Virtual Guide to the Makam Universe</vt:lpstr>
      <vt:lpstr>MakamNetz</vt:lpstr>
      <vt:lpstr>Introduction</vt:lpstr>
      <vt:lpstr>The Tone-Network 'Tonnetz'</vt:lpstr>
      <vt:lpstr>Turkish Makam Music </vt:lpstr>
      <vt:lpstr>Our Model and Assumptions</vt:lpstr>
      <vt:lpstr>What is Makam</vt:lpstr>
      <vt:lpstr>2) Description of Çeşni (Flavor or Melodic Unit) and Perde (Pitch Unit)</vt:lpstr>
      <vt:lpstr>3) Transition to Superstructures and our Questions</vt:lpstr>
      <vt:lpstr>Transformations and Relations</vt:lpstr>
      <vt:lpstr>Technology and the App</vt:lpstr>
      <vt:lpstr>Data Structures and the Database</vt:lpstr>
      <vt:lpstr>Backend: Python and Django Framework</vt:lpstr>
      <vt:lpstr>Front-end: React and React-Force-Graph 2D and 3D </vt:lpstr>
      <vt:lpstr>Demonstration of the App - MakamNetzV1.0</vt:lpstr>
      <vt:lpstr>Bibliography</vt:lpstr>
      <vt:lpstr>A Virtual Guide to the Makam Universe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Virtual Guide to Makam Universe</dc:title>
  <cp:lastModifiedBy>Reviewer</cp:lastModifiedBy>
  <cp:revision>20</cp:revision>
  <dcterms:modified xsi:type="dcterms:W3CDTF">2023-07-21T19:41:20Z</dcterms:modified>
</cp:coreProperties>
</file>